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Helvetica Neue" panose="020B0604020202020204" charset="0"/>
      <p:regular r:id="rId3"/>
      <p:bold r:id="rId4"/>
      <p:italic r:id="rId5"/>
      <p:boldItalic r:id="rId6"/>
    </p:embeddedFont>
    <p:embeddedFont>
      <p:font typeface="Poppins" panose="00000500000000000000" pitchFamily="2" charset="0"/>
      <p:regular r:id="rId7"/>
      <p:bold r:id="rId8"/>
      <p:italic r:id="rId9"/>
      <p:boldItalic r:id="rId10"/>
    </p:embeddedFont>
  </p:embeddedFontLst>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807" autoAdjust="0"/>
  </p:normalViewPr>
  <p:slideViewPr>
    <p:cSldViewPr>
      <p:cViewPr>
        <p:scale>
          <a:sx n="100" d="100"/>
          <a:sy n="100" d="100"/>
        </p:scale>
        <p:origin x="48" y="-152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gs" Target="tags/tag1.xml"/><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6011"/>
            <a:ext cx="2355215" cy="5634355"/>
          </a:xfrm>
          <a:custGeom>
            <a:avLst/>
            <a:gdLst/>
            <a:ahLst/>
            <a:cxnLst/>
            <a:rect l="l" t="t" r="r" b="b"/>
            <a:pathLst>
              <a:path w="2355215" h="5634355">
                <a:moveTo>
                  <a:pt x="0" y="5633999"/>
                </a:moveTo>
                <a:lnTo>
                  <a:pt x="2355049" y="5633999"/>
                </a:lnTo>
                <a:lnTo>
                  <a:pt x="2355049" y="0"/>
                </a:lnTo>
                <a:lnTo>
                  <a:pt x="0" y="0"/>
                </a:lnTo>
                <a:lnTo>
                  <a:pt x="0" y="5633999"/>
                </a:lnTo>
                <a:close/>
              </a:path>
            </a:pathLst>
          </a:custGeom>
          <a:solidFill>
            <a:srgbClr val="EBEBEF"/>
          </a:solidFill>
        </p:spPr>
        <p:txBody>
          <a:bodyPr wrap="square" lIns="0" tIns="0" rIns="0" bIns="0" rtlCol="0"/>
          <a:lstStyle/>
          <a:p>
            <a:endParaRPr/>
          </a:p>
        </p:txBody>
      </p:sp>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youtube.com/watch?v=vPMDpb9ho4s" TargetMode="External"/><Relationship Id="rId3" Type="http://schemas.openxmlformats.org/officeDocument/2006/relationships/hyperlink" Target="https://natwestthrive.com/resource-hub/becoming-a-budget-master" TargetMode="External"/><Relationship Id="rId7" Type="http://schemas.openxmlformats.org/officeDocument/2006/relationships/hyperlink" Target="https://www.youtube.com/watch?v=9MnzjCMQgKU" TargetMode="Externa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hyperlink" Target="https://www.youtube.com/watch?v=8uv_RUljRJg" TargetMode="External"/><Relationship Id="rId5" Type="http://schemas.openxmlformats.org/officeDocument/2006/relationships/hyperlink" Target="https://www.youtube.com/watch?v=TNjNaULISGs" TargetMode="External"/><Relationship Id="rId4" Type="http://schemas.openxmlformats.org/officeDocument/2006/relationships/hyperlink" Target="https://www.youtube.com/watch?v=-EoNrg_DR3s" TargetMode="External"/><Relationship Id="rId9" Type="http://schemas.openxmlformats.org/officeDocument/2006/relationships/hyperlink" Target="https://www.youtube.com/watch?v=tr7ni1qoFH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9994" y="359994"/>
            <a:ext cx="5715000" cy="1206017"/>
          </a:xfrm>
          <a:prstGeom prst="rect">
            <a:avLst/>
          </a:prstGeom>
          <a:solidFill>
            <a:srgbClr val="EC5850"/>
          </a:solidFill>
        </p:spPr>
        <p:txBody>
          <a:bodyPr vert="horz" wrap="square" lIns="0" tIns="247650" rIns="0" bIns="0" rtlCol="0">
            <a:noAutofit/>
          </a:bodyPr>
          <a:lstStyle/>
          <a:p>
            <a:pPr marL="215900">
              <a:lnSpc>
                <a:spcPct val="100000"/>
              </a:lnSpc>
              <a:spcBef>
                <a:spcPts val="1950"/>
              </a:spcBef>
            </a:pPr>
            <a:r>
              <a:rPr sz="1950" b="1" spc="10" dirty="0">
                <a:solidFill>
                  <a:srgbClr val="FFFFFF"/>
                </a:solidFill>
                <a:latin typeface="Poppins"/>
                <a:cs typeface="Poppins"/>
              </a:rPr>
              <a:t>Tech for Finance </a:t>
            </a:r>
            <a:r>
              <a:rPr sz="1950" b="1" spc="5" dirty="0">
                <a:solidFill>
                  <a:srgbClr val="FFFFFF"/>
                </a:solidFill>
                <a:latin typeface="Poppins"/>
                <a:cs typeface="Poppins"/>
              </a:rPr>
              <a:t>(Full</a:t>
            </a:r>
            <a:r>
              <a:rPr sz="1950" b="1" spc="-35" dirty="0">
                <a:solidFill>
                  <a:srgbClr val="FFFFFF"/>
                </a:solidFill>
                <a:latin typeface="Poppins"/>
                <a:cs typeface="Poppins"/>
              </a:rPr>
              <a:t> </a:t>
            </a:r>
            <a:r>
              <a:rPr sz="1950" b="1" spc="10" dirty="0">
                <a:solidFill>
                  <a:srgbClr val="FFFFFF"/>
                </a:solidFill>
                <a:latin typeface="Poppins"/>
                <a:cs typeface="Poppins"/>
              </a:rPr>
              <a:t>Tech)</a:t>
            </a:r>
            <a:endParaRPr sz="1950" dirty="0">
              <a:latin typeface="Poppins"/>
              <a:cs typeface="Poppins"/>
            </a:endParaRPr>
          </a:p>
          <a:p>
            <a:pPr marL="215900" marR="374650">
              <a:lnSpc>
                <a:spcPct val="108300"/>
              </a:lnSpc>
              <a:spcBef>
                <a:spcPts val="409"/>
              </a:spcBef>
            </a:pPr>
            <a:r>
              <a:rPr sz="1000" b="1" dirty="0">
                <a:solidFill>
                  <a:srgbClr val="FFFFFF"/>
                </a:solidFill>
                <a:latin typeface="Poppins"/>
                <a:cs typeface="Poppins"/>
              </a:rPr>
              <a:t>To understand how technology is used for Finance and broaden my</a:t>
            </a:r>
            <a:r>
              <a:rPr sz="1000" b="1" spc="-100" dirty="0">
                <a:solidFill>
                  <a:srgbClr val="FFFFFF"/>
                </a:solidFill>
                <a:latin typeface="Poppins"/>
                <a:cs typeface="Poppins"/>
              </a:rPr>
              <a:t> </a:t>
            </a:r>
            <a:r>
              <a:rPr sz="1000" b="1" dirty="0">
                <a:solidFill>
                  <a:srgbClr val="FFFFFF"/>
                </a:solidFill>
                <a:latin typeface="Poppins"/>
                <a:cs typeface="Poppins"/>
              </a:rPr>
              <a:t>knowledge</a:t>
            </a:r>
            <a:r>
              <a:rPr lang="en-GB" sz="1000" b="1" dirty="0">
                <a:solidFill>
                  <a:srgbClr val="FFFFFF"/>
                </a:solidFill>
                <a:latin typeface="Poppins"/>
                <a:cs typeface="Poppins"/>
              </a:rPr>
              <a:t> </a:t>
            </a:r>
            <a:r>
              <a:rPr sz="1000" b="1" dirty="0">
                <a:solidFill>
                  <a:srgbClr val="FFFFFF"/>
                </a:solidFill>
                <a:latin typeface="Poppins"/>
                <a:cs typeface="Poppins"/>
              </a:rPr>
              <a:t>of careers available in this</a:t>
            </a:r>
            <a:r>
              <a:rPr sz="1000" b="1" spc="-5" dirty="0">
                <a:solidFill>
                  <a:srgbClr val="FFFFFF"/>
                </a:solidFill>
                <a:latin typeface="Poppins"/>
                <a:cs typeface="Poppins"/>
              </a:rPr>
              <a:t> </a:t>
            </a:r>
            <a:r>
              <a:rPr sz="1000" b="1" dirty="0">
                <a:solidFill>
                  <a:srgbClr val="FFFFFF"/>
                </a:solidFill>
                <a:latin typeface="Poppins"/>
                <a:cs typeface="Poppins"/>
              </a:rPr>
              <a:t>field.</a:t>
            </a:r>
            <a:endParaRPr sz="1000" dirty="0">
              <a:latin typeface="Poppins"/>
              <a:cs typeface="Poppins"/>
            </a:endParaRPr>
          </a:p>
        </p:txBody>
      </p:sp>
      <p:sp>
        <p:nvSpPr>
          <p:cNvPr id="3" name="object 3"/>
          <p:cNvSpPr txBox="1"/>
          <p:nvPr/>
        </p:nvSpPr>
        <p:spPr>
          <a:xfrm>
            <a:off x="575999" y="1719097"/>
            <a:ext cx="1606550" cy="344170"/>
          </a:xfrm>
          <a:prstGeom prst="rect">
            <a:avLst/>
          </a:prstGeom>
        </p:spPr>
        <p:txBody>
          <a:bodyPr vert="horz" wrap="square" lIns="0" tIns="49530" rIns="0" bIns="0" rtlCol="0">
            <a:spAutoFit/>
          </a:bodyPr>
          <a:lstStyle/>
          <a:p>
            <a:pPr>
              <a:lnSpc>
                <a:spcPct val="100000"/>
              </a:lnSpc>
              <a:spcBef>
                <a:spcPts val="39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63500" indent="-63500">
              <a:lnSpc>
                <a:spcPct val="100000"/>
              </a:lnSpc>
              <a:spcBef>
                <a:spcPts val="295"/>
              </a:spcBef>
              <a:buChar char="•"/>
              <a:tabLst>
                <a:tab pos="63500" algn="l"/>
              </a:tabLst>
            </a:pPr>
            <a:r>
              <a:rPr sz="800" dirty="0">
                <a:solidFill>
                  <a:srgbClr val="231F20"/>
                </a:solidFill>
                <a:latin typeface="Arial" panose="020B0604020202020204" pitchFamily="34" charset="0"/>
                <a:cs typeface="Arial" panose="020B0604020202020204" pitchFamily="34" charset="0"/>
              </a:rPr>
              <a:t>Printouts of the homework</a:t>
            </a:r>
            <a:r>
              <a:rPr sz="800" spc="-9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75999" y="2196719"/>
            <a:ext cx="1482725" cy="344170"/>
          </a:xfrm>
          <a:prstGeom prst="rect">
            <a:avLst/>
          </a:prstGeom>
        </p:spPr>
        <p:txBody>
          <a:bodyPr vert="horz" wrap="square" lIns="0" tIns="49530" rIns="0" bIns="0" rtlCol="0">
            <a:spAutoFit/>
          </a:bodyPr>
          <a:lstStyle/>
          <a:p>
            <a:pPr>
              <a:lnSpc>
                <a:spcPct val="100000"/>
              </a:lnSpc>
              <a:spcBef>
                <a:spcPts val="39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63500" indent="-64135">
              <a:lnSpc>
                <a:spcPct val="100000"/>
              </a:lnSpc>
              <a:spcBef>
                <a:spcPts val="295"/>
              </a:spcBef>
              <a:buChar char="•"/>
              <a:tabLst>
                <a:tab pos="641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75999" y="2674341"/>
            <a:ext cx="1856739" cy="344170"/>
          </a:xfrm>
          <a:prstGeom prst="rect">
            <a:avLst/>
          </a:prstGeom>
        </p:spPr>
        <p:txBody>
          <a:bodyPr vert="horz" wrap="square" lIns="0" tIns="49530" rIns="0" bIns="0" rtlCol="0">
            <a:spAutoFit/>
          </a:bodyPr>
          <a:lstStyle/>
          <a:p>
            <a:pPr>
              <a:lnSpc>
                <a:spcPct val="100000"/>
              </a:lnSpc>
              <a:spcBef>
                <a:spcPts val="39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61594" indent="-62230">
              <a:lnSpc>
                <a:spcPct val="100000"/>
              </a:lnSpc>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Computer </a:t>
            </a:r>
            <a:r>
              <a:rPr sz="800" spc="-15" dirty="0">
                <a:solidFill>
                  <a:srgbClr val="231F20"/>
                </a:solidFill>
                <a:latin typeface="Arial" panose="020B0604020202020204" pitchFamily="34" charset="0"/>
                <a:cs typeface="Arial" panose="020B0604020202020204" pitchFamily="34" charset="0"/>
              </a:rPr>
              <a:t>Suite/Classroom </a:t>
            </a:r>
            <a:r>
              <a:rPr sz="800" spc="-10" dirty="0">
                <a:solidFill>
                  <a:srgbClr val="231F20"/>
                </a:solidFill>
                <a:latin typeface="Arial" panose="020B0604020202020204" pitchFamily="34" charset="0"/>
                <a:cs typeface="Arial" panose="020B0604020202020204" pitchFamily="34" charset="0"/>
              </a:rPr>
              <a:t>with</a:t>
            </a:r>
            <a:r>
              <a:rPr sz="800" spc="-4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75999" y="3151962"/>
            <a:ext cx="1694180" cy="467359"/>
          </a:xfrm>
          <a:prstGeom prst="rect">
            <a:avLst/>
          </a:prstGeom>
        </p:spPr>
        <p:txBody>
          <a:bodyPr vert="horz" wrap="square" lIns="0" tIns="49530" rIns="0" bIns="0" rtlCol="0">
            <a:spAutoFit/>
          </a:bodyPr>
          <a:lstStyle/>
          <a:p>
            <a:pPr>
              <a:lnSpc>
                <a:spcPct val="100000"/>
              </a:lnSpc>
              <a:spcBef>
                <a:spcPts val="39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63500" marR="5080" indent="-63500">
              <a:lnSpc>
                <a:spcPct val="101099"/>
              </a:lnSpc>
              <a:spcBef>
                <a:spcPts val="285"/>
              </a:spcBef>
              <a:buChar char="•"/>
              <a:tabLst>
                <a:tab pos="63500" algn="l"/>
              </a:tabLst>
            </a:pPr>
            <a:r>
              <a:rPr sz="800" spc="-10" dirty="0">
                <a:solidFill>
                  <a:srgbClr val="231F20"/>
                </a:solidFill>
                <a:latin typeface="Arial" panose="020B0604020202020204" pitchFamily="34" charset="0"/>
                <a:cs typeface="Arial" panose="020B0604020202020204" pitchFamily="34" charset="0"/>
              </a:rPr>
              <a:t>Check ‘The Budget Game’ works</a:t>
            </a:r>
            <a:r>
              <a:rPr sz="800" spc="-1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on</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your</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computers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75999" y="3749065"/>
            <a:ext cx="1998980" cy="2687955"/>
          </a:xfrm>
          <a:prstGeom prst="rect">
            <a:avLst/>
          </a:prstGeom>
        </p:spPr>
        <p:txBody>
          <a:bodyPr vert="horz" wrap="square" lIns="0" tIns="53340" rIns="0" bIns="0" rtlCol="0">
            <a:spAutoFit/>
          </a:bodyPr>
          <a:lstStyle/>
          <a:p>
            <a:pPr>
              <a:lnSpc>
                <a:spcPct val="100000"/>
              </a:lnSpc>
              <a:spcBef>
                <a:spcPts val="420"/>
              </a:spcBef>
            </a:pPr>
            <a:r>
              <a:rPr sz="800" b="1" dirty="0">
                <a:solidFill>
                  <a:srgbClr val="231F20"/>
                </a:solidFill>
                <a:latin typeface="Poppins"/>
                <a:cs typeface="Poppins"/>
              </a:rPr>
              <a:t>NATIONAL CURRICULUM</a:t>
            </a:r>
            <a:r>
              <a:rPr sz="800" b="1" spc="-10"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63500" marR="114935" indent="-63500">
              <a:lnSpc>
                <a:spcPct val="104200"/>
              </a:lnSpc>
              <a:buChar char="-"/>
              <a:tabLst>
                <a:tab pos="63500" algn="l"/>
              </a:tabLst>
            </a:pPr>
            <a:r>
              <a:rPr sz="800" dirty="0">
                <a:solidFill>
                  <a:srgbClr val="231F20"/>
                </a:solidFill>
                <a:latin typeface="Arial" panose="020B0604020202020204" pitchFamily="34" charset="0"/>
                <a:cs typeface="Arial" panose="020B0604020202020204" pitchFamily="34" charset="0"/>
              </a:rPr>
              <a:t>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a:t>
            </a:r>
            <a:r>
              <a:rPr lang="en-GB" sz="800"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confident</a:t>
            </a:r>
            <a:r>
              <a:rPr sz="800" spc="-6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and</a:t>
            </a:r>
            <a:r>
              <a:rPr sz="800" spc="-65"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creative</a:t>
            </a:r>
            <a:r>
              <a:rPr sz="800" spc="-6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users</a:t>
            </a:r>
            <a:r>
              <a:rPr sz="800" spc="-65" dirty="0">
                <a:solidFill>
                  <a:srgbClr val="231F20"/>
                </a:solidFill>
                <a:latin typeface="Arial" panose="020B0604020202020204" pitchFamily="34" charset="0"/>
                <a:cs typeface="Arial" panose="020B0604020202020204" pitchFamily="34" charset="0"/>
              </a:rPr>
              <a:t> </a:t>
            </a:r>
            <a:r>
              <a:rPr sz="800" spc="-15" dirty="0">
                <a:solidFill>
                  <a:srgbClr val="231F20"/>
                </a:solidFill>
                <a:latin typeface="Arial" panose="020B0604020202020204" pitchFamily="34" charset="0"/>
                <a:cs typeface="Arial" panose="020B0604020202020204" pitchFamily="34" charset="0"/>
              </a:rPr>
              <a:t>of</a:t>
            </a:r>
            <a:r>
              <a:rPr sz="800" spc="-6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information</a:t>
            </a:r>
            <a:r>
              <a:rPr lang="en-GB" sz="800" spc="-2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and </a:t>
            </a:r>
            <a:r>
              <a:rPr sz="800" spc="-25" dirty="0">
                <a:solidFill>
                  <a:srgbClr val="231F20"/>
                </a:solidFill>
                <a:latin typeface="Arial" panose="020B0604020202020204" pitchFamily="34" charset="0"/>
                <a:cs typeface="Arial" panose="020B0604020202020204" pitchFamily="34" charset="0"/>
              </a:rPr>
              <a:t>communication</a:t>
            </a:r>
            <a:r>
              <a:rPr sz="800" spc="-9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a:lnSpc>
                <a:spcPct val="100000"/>
              </a:lnSpc>
              <a:spcBef>
                <a:spcPts val="29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63500" marR="83820" indent="-63500">
              <a:lnSpc>
                <a:spcPct val="100000"/>
              </a:lnSpc>
              <a:spcBef>
                <a:spcPts val="10"/>
              </a:spcBef>
              <a:buChar char="-"/>
              <a:tabLst>
                <a:tab pos="63500" algn="l"/>
              </a:tabLst>
            </a:pPr>
            <a:r>
              <a:rPr sz="800" spc="-10" dirty="0">
                <a:solidFill>
                  <a:srgbClr val="231F20"/>
                </a:solidFill>
                <a:latin typeface="Arial" panose="020B0604020202020204" pitchFamily="34" charset="0"/>
                <a:cs typeface="Arial" panose="020B0604020202020204" pitchFamily="34" charset="0"/>
              </a:rPr>
              <a:t>Giving short speeches and </a:t>
            </a:r>
            <a:r>
              <a:rPr sz="800" spc="-15" dirty="0">
                <a:solidFill>
                  <a:srgbClr val="231F20"/>
                </a:solidFill>
                <a:latin typeface="Arial" panose="020B0604020202020204" pitchFamily="34" charset="0"/>
                <a:cs typeface="Arial" panose="020B0604020202020204" pitchFamily="34" charset="0"/>
              </a:rPr>
              <a:t>presentations,</a:t>
            </a:r>
            <a:r>
              <a:rPr lang="en-GB" sz="800" spc="-1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expressing </a:t>
            </a:r>
            <a:r>
              <a:rPr sz="800" dirty="0">
                <a:solidFill>
                  <a:srgbClr val="231F20"/>
                </a:solidFill>
                <a:latin typeface="Arial" panose="020B0604020202020204" pitchFamily="34" charset="0"/>
                <a:cs typeface="Arial" panose="020B0604020202020204" pitchFamily="34" charset="0"/>
              </a:rPr>
              <a:t>their own ideas and keeping</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the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a:lnSpc>
                <a:spcPct val="100000"/>
              </a:lnSpc>
              <a:spcBef>
                <a:spcPts val="310"/>
              </a:spcBef>
            </a:pPr>
            <a:r>
              <a:rPr sz="800" b="1" dirty="0">
                <a:solidFill>
                  <a:srgbClr val="231F20"/>
                </a:solidFill>
                <a:latin typeface="Arial" panose="020B0604020202020204" pitchFamily="34" charset="0"/>
                <a:cs typeface="Arial" panose="020B0604020202020204" pitchFamily="34" charset="0"/>
              </a:rPr>
              <a:t>Design 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63500" indent="-63500">
              <a:lnSpc>
                <a:spcPct val="100000"/>
              </a:lnSpc>
              <a:spcBef>
                <a:spcPts val="10"/>
              </a:spcBef>
              <a:buChar char="-"/>
              <a:tabLst>
                <a:tab pos="63500" algn="l"/>
              </a:tabLst>
            </a:pPr>
            <a:r>
              <a:rPr sz="800" spc="-25" dirty="0">
                <a:solidFill>
                  <a:srgbClr val="231F20"/>
                </a:solidFill>
                <a:latin typeface="Arial" panose="020B0604020202020204" pitchFamily="34" charset="0"/>
                <a:cs typeface="Arial" panose="020B0604020202020204" pitchFamily="34" charset="0"/>
              </a:rPr>
              <a:t>Investigate </a:t>
            </a:r>
            <a:r>
              <a:rPr sz="800" spc="-20" dirty="0">
                <a:solidFill>
                  <a:srgbClr val="231F20"/>
                </a:solidFill>
                <a:latin typeface="Arial" panose="020B0604020202020204" pitchFamily="34" charset="0"/>
                <a:cs typeface="Arial" panose="020B0604020202020204" pitchFamily="34" charset="0"/>
              </a:rPr>
              <a:t>new and </a:t>
            </a:r>
            <a:r>
              <a:rPr sz="800" spc="-25" dirty="0">
                <a:solidFill>
                  <a:srgbClr val="231F20"/>
                </a:solidFill>
                <a:latin typeface="Arial" panose="020B0604020202020204" pitchFamily="34" charset="0"/>
                <a:cs typeface="Arial" panose="020B0604020202020204" pitchFamily="34" charset="0"/>
              </a:rPr>
              <a:t>emerging</a:t>
            </a:r>
            <a:r>
              <a:rPr lang="en-GB" sz="800" spc="-25" dirty="0">
                <a:solidFill>
                  <a:srgbClr val="231F20"/>
                </a:solidFill>
                <a:latin typeface="Arial" panose="020B0604020202020204" pitchFamily="34" charset="0"/>
                <a:cs typeface="Arial" panose="020B0604020202020204" pitchFamily="34" charset="0"/>
              </a:rPr>
              <a:t> </a:t>
            </a:r>
            <a:r>
              <a:rPr sz="800" spc="-165"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63500" marR="86360" indent="-63500">
              <a:lnSpc>
                <a:spcPct val="100000"/>
              </a:lnSpc>
              <a:spcBef>
                <a:spcPts val="10"/>
              </a:spcBef>
              <a:buChar char="-"/>
              <a:tabLst>
                <a:tab pos="63500" algn="l"/>
              </a:tabLst>
            </a:pPr>
            <a:r>
              <a:rPr sz="800" dirty="0">
                <a:solidFill>
                  <a:srgbClr val="231F20"/>
                </a:solidFill>
                <a:latin typeface="Arial" panose="020B0604020202020204" pitchFamily="34" charset="0"/>
                <a:cs typeface="Arial" panose="020B0604020202020204" pitchFamily="34" charset="0"/>
              </a:rPr>
              <a:t>Understand developments in design</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lang="en-GB" sz="80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 </a:t>
            </a:r>
            <a:r>
              <a:rPr sz="800" dirty="0">
                <a:solidFill>
                  <a:srgbClr val="231F20"/>
                </a:solidFill>
                <a:latin typeface="Arial" panose="020B0604020202020204" pitchFamily="34" charset="0"/>
                <a:cs typeface="Arial" panose="020B0604020202020204" pitchFamily="34" charset="0"/>
              </a:rPr>
              <a:t>its impacts on individuals,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society and the </a:t>
            </a:r>
            <a:r>
              <a:rPr sz="800" spc="-5" dirty="0">
                <a:solidFill>
                  <a:srgbClr val="231F20"/>
                </a:solidFill>
                <a:latin typeface="Arial" panose="020B0604020202020204" pitchFamily="34" charset="0"/>
                <a:cs typeface="Arial" panose="020B0604020202020204" pitchFamily="34" charset="0"/>
              </a:rPr>
              <a:t>environments, </a:t>
            </a:r>
            <a:r>
              <a:rPr sz="800" dirty="0">
                <a:solidFill>
                  <a:srgbClr val="231F20"/>
                </a:solidFill>
                <a:latin typeface="Arial" panose="020B0604020202020204" pitchFamily="34" charset="0"/>
                <a:cs typeface="Arial" panose="020B0604020202020204" pitchFamily="34" charset="0"/>
              </a:rPr>
              <a:t>and the</a:t>
            </a:r>
            <a:r>
              <a:rPr lang="en-GB" sz="800"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 engineers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technologists</a:t>
            </a:r>
            <a:endParaRPr sz="800" dirty="0">
              <a:latin typeface="Arial" panose="020B0604020202020204" pitchFamily="34" charset="0"/>
              <a:cs typeface="Arial" panose="020B0604020202020204" pitchFamily="34" charset="0"/>
            </a:endParaRPr>
          </a:p>
          <a:p>
            <a:pPr>
              <a:lnSpc>
                <a:spcPct val="100000"/>
              </a:lnSpc>
              <a:spcBef>
                <a:spcPts val="330"/>
              </a:spcBef>
            </a:pPr>
            <a:r>
              <a:rPr sz="800" b="1" dirty="0">
                <a:solidFill>
                  <a:srgbClr val="231F20"/>
                </a:solidFill>
                <a:latin typeface="Arial" panose="020B0604020202020204" pitchFamily="34" charset="0"/>
                <a:cs typeface="Arial" panose="020B0604020202020204" pitchFamily="34" charset="0"/>
              </a:rPr>
              <a:t>Maths</a:t>
            </a:r>
            <a:endParaRPr sz="800" dirty="0">
              <a:latin typeface="Arial" panose="020B0604020202020204" pitchFamily="34" charset="0"/>
              <a:cs typeface="Arial" panose="020B0604020202020204" pitchFamily="34" charset="0"/>
            </a:endParaRPr>
          </a:p>
          <a:p>
            <a:pPr marL="63500" marR="5080" indent="-63500">
              <a:lnSpc>
                <a:spcPct val="100000"/>
              </a:lnSpc>
              <a:spcBef>
                <a:spcPts val="10"/>
              </a:spcBef>
              <a:buChar char="-"/>
              <a:tabLst>
                <a:tab pos="63500" algn="l"/>
              </a:tabLst>
            </a:pPr>
            <a:r>
              <a:rPr sz="800" spc="5" dirty="0">
                <a:solidFill>
                  <a:srgbClr val="231F20"/>
                </a:solidFill>
                <a:latin typeface="Arial" panose="020B0604020202020204" pitchFamily="34" charset="0"/>
                <a:cs typeface="Arial" panose="020B0604020202020204" pitchFamily="34" charset="0"/>
              </a:rPr>
              <a:t>Develop their use of formal </a:t>
            </a:r>
            <a:r>
              <a:rPr sz="800" spc="10" dirty="0">
                <a:solidFill>
                  <a:srgbClr val="231F20"/>
                </a:solidFill>
                <a:latin typeface="Arial" panose="020B0604020202020204" pitchFamily="34" charset="0"/>
                <a:cs typeface="Arial" panose="020B0604020202020204" pitchFamily="34" charset="0"/>
              </a:rPr>
              <a:t>mathematical</a:t>
            </a:r>
            <a:r>
              <a:rPr lang="en-GB" sz="800" spc="10"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knowledge </a:t>
            </a:r>
            <a:r>
              <a:rPr sz="800" spc="-10" dirty="0">
                <a:solidFill>
                  <a:srgbClr val="231F20"/>
                </a:solidFill>
                <a:latin typeface="Arial" panose="020B0604020202020204" pitchFamily="34" charset="0"/>
                <a:cs typeface="Arial" panose="020B0604020202020204" pitchFamily="34" charset="0"/>
              </a:rPr>
              <a:t>to </a:t>
            </a:r>
            <a:r>
              <a:rPr sz="800" spc="-20" dirty="0">
                <a:solidFill>
                  <a:srgbClr val="231F20"/>
                </a:solidFill>
                <a:latin typeface="Arial" panose="020B0604020202020204" pitchFamily="34" charset="0"/>
                <a:cs typeface="Arial" panose="020B0604020202020204" pitchFamily="34" charset="0"/>
              </a:rPr>
              <a:t>interpret </a:t>
            </a:r>
            <a:r>
              <a:rPr sz="800" spc="-15" dirty="0">
                <a:solidFill>
                  <a:srgbClr val="231F20"/>
                </a:solidFill>
                <a:latin typeface="Arial" panose="020B0604020202020204" pitchFamily="34" charset="0"/>
                <a:cs typeface="Arial" panose="020B0604020202020204" pitchFamily="34" charset="0"/>
              </a:rPr>
              <a:t>and </a:t>
            </a:r>
            <a:r>
              <a:rPr sz="800" spc="-20" dirty="0">
                <a:solidFill>
                  <a:srgbClr val="231F20"/>
                </a:solidFill>
                <a:latin typeface="Arial" panose="020B0604020202020204" pitchFamily="34" charset="0"/>
                <a:cs typeface="Arial" panose="020B0604020202020204" pitchFamily="34" charset="0"/>
              </a:rPr>
              <a:t>solve </a:t>
            </a:r>
            <a:r>
              <a:rPr sz="800" spc="-25" dirty="0">
                <a:solidFill>
                  <a:srgbClr val="231F20"/>
                </a:solidFill>
                <a:latin typeface="Arial" panose="020B0604020202020204" pitchFamily="34" charset="0"/>
                <a:cs typeface="Arial" panose="020B0604020202020204" pitchFamily="34" charset="0"/>
              </a:rPr>
              <a:t>problems,</a:t>
            </a:r>
            <a:r>
              <a:rPr lang="en-GB" sz="800" spc="-2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including </a:t>
            </a:r>
            <a:r>
              <a:rPr sz="800" spc="-10" dirty="0">
                <a:solidFill>
                  <a:srgbClr val="231F20"/>
                </a:solidFill>
                <a:latin typeface="Arial" panose="020B0604020202020204" pitchFamily="34" charset="0"/>
                <a:cs typeface="Arial" panose="020B0604020202020204" pitchFamily="34" charset="0"/>
              </a:rPr>
              <a:t>in </a:t>
            </a:r>
            <a:r>
              <a:rPr sz="800" spc="-20" dirty="0">
                <a:solidFill>
                  <a:srgbClr val="231F20"/>
                </a:solidFill>
                <a:latin typeface="Arial" panose="020B0604020202020204" pitchFamily="34" charset="0"/>
                <a:cs typeface="Arial" panose="020B0604020202020204" pitchFamily="34" charset="0"/>
              </a:rPr>
              <a:t>financial</a:t>
            </a:r>
            <a:r>
              <a:rPr sz="800" spc="-8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mathematics</a:t>
            </a:r>
            <a:endParaRPr sz="800" dirty="0">
              <a:latin typeface="Arial" panose="020B0604020202020204" pitchFamily="34" charset="0"/>
              <a:cs typeface="Arial" panose="020B0604020202020204" pitchFamily="34" charset="0"/>
            </a:endParaRPr>
          </a:p>
        </p:txBody>
      </p:sp>
      <p:sp>
        <p:nvSpPr>
          <p:cNvPr id="8" name="object 8"/>
          <p:cNvSpPr/>
          <p:nvPr/>
        </p:nvSpPr>
        <p:spPr>
          <a:xfrm>
            <a:off x="6074994" y="359994"/>
            <a:ext cx="4257001" cy="1206017"/>
          </a:xfrm>
          <a:prstGeom prst="rect">
            <a:avLst/>
          </a:prstGeom>
          <a:blipFill>
            <a:blip r:embed="rId2" cstate="print"/>
            <a:stretch>
              <a:fillRect/>
            </a:stretch>
          </a:blipFill>
        </p:spPr>
        <p:txBody>
          <a:bodyPr wrap="square" lIns="0" tIns="0" rIns="0" bIns="0" rtlCol="0"/>
          <a:lstStyle/>
          <a:p>
            <a:endParaRPr/>
          </a:p>
        </p:txBody>
      </p:sp>
      <p:sp>
        <p:nvSpPr>
          <p:cNvPr id="9" name="object 9"/>
          <p:cNvSpPr txBox="1"/>
          <p:nvPr/>
        </p:nvSpPr>
        <p:spPr>
          <a:xfrm>
            <a:off x="5513087" y="3360673"/>
            <a:ext cx="2203130" cy="1988896"/>
          </a:xfrm>
          <a:prstGeom prst="rect">
            <a:avLst/>
          </a:prstGeom>
          <a:ln w="6350">
            <a:solidFill>
              <a:srgbClr val="BCBEC0"/>
            </a:solidFill>
          </a:ln>
        </p:spPr>
        <p:txBody>
          <a:bodyPr vert="horz" wrap="square" lIns="0" tIns="90805" rIns="0" bIns="0" rtlCol="0">
            <a:noAutofit/>
          </a:bodyPr>
          <a:lstStyle/>
          <a:p>
            <a:pPr marL="65405">
              <a:lnSpc>
                <a:spcPts val="2695"/>
              </a:lnSpc>
              <a:spcBef>
                <a:spcPts val="284"/>
              </a:spcBef>
            </a:pPr>
            <a:endParaRPr sz="600" dirty="0">
              <a:latin typeface="Helvetica Neue"/>
              <a:cs typeface="Helvetica Neue"/>
            </a:endParaRPr>
          </a:p>
        </p:txBody>
      </p:sp>
      <p:sp>
        <p:nvSpPr>
          <p:cNvPr id="12" name="object 12"/>
          <p:cNvSpPr txBox="1"/>
          <p:nvPr/>
        </p:nvSpPr>
        <p:spPr>
          <a:xfrm>
            <a:off x="5514052" y="5448626"/>
            <a:ext cx="2203130" cy="1751194"/>
          </a:xfrm>
          <a:prstGeom prst="rect">
            <a:avLst/>
          </a:prstGeom>
          <a:ln w="6350">
            <a:solidFill>
              <a:srgbClr val="BCBEC0"/>
            </a:solidFill>
          </a:ln>
        </p:spPr>
        <p:txBody>
          <a:bodyPr vert="horz" wrap="square" lIns="0" tIns="92710" rIns="0" bIns="0" rtlCol="0">
            <a:noAutofit/>
          </a:bodyPr>
          <a:lstStyle/>
          <a:p>
            <a:pPr marL="78105">
              <a:lnSpc>
                <a:spcPts val="2695"/>
              </a:lnSpc>
              <a:spcBef>
                <a:spcPts val="284"/>
              </a:spcBef>
            </a:pPr>
            <a:endParaRPr sz="600" dirty="0">
              <a:latin typeface="Helvetica Neue"/>
              <a:cs typeface="Helvetica Neue"/>
            </a:endParaRPr>
          </a:p>
        </p:txBody>
      </p:sp>
      <p:sp>
        <p:nvSpPr>
          <p:cNvPr id="19" name="object 19"/>
          <p:cNvSpPr txBox="1"/>
          <p:nvPr/>
        </p:nvSpPr>
        <p:spPr>
          <a:xfrm>
            <a:off x="5513087" y="1749183"/>
            <a:ext cx="2203130" cy="1512433"/>
          </a:xfrm>
          <a:prstGeom prst="rect">
            <a:avLst/>
          </a:prstGeom>
          <a:ln w="6350">
            <a:solidFill>
              <a:srgbClr val="BCBEC0"/>
            </a:solidFill>
          </a:ln>
        </p:spPr>
        <p:txBody>
          <a:bodyPr vert="horz" wrap="square" lIns="0" tIns="111760" rIns="0" bIns="0" rtlCol="0">
            <a:noAutofit/>
          </a:bodyPr>
          <a:lstStyle/>
          <a:p>
            <a:pPr marL="65405">
              <a:lnSpc>
                <a:spcPts val="2695"/>
              </a:lnSpc>
              <a:spcBef>
                <a:spcPts val="284"/>
              </a:spcBef>
            </a:pPr>
            <a:endParaRPr sz="600" dirty="0">
              <a:latin typeface="Helvetica Neue"/>
              <a:cs typeface="Helvetica Neue"/>
            </a:endParaRPr>
          </a:p>
        </p:txBody>
      </p:sp>
      <p:sp>
        <p:nvSpPr>
          <p:cNvPr id="13" name="object 13"/>
          <p:cNvSpPr/>
          <p:nvPr/>
        </p:nvSpPr>
        <p:spPr>
          <a:xfrm>
            <a:off x="2904351" y="5686729"/>
            <a:ext cx="2460870" cy="1513091"/>
          </a:xfrm>
          <a:custGeom>
            <a:avLst/>
            <a:gdLst/>
            <a:ahLst/>
            <a:cxnLst/>
            <a:rect l="l" t="t" r="r" b="b"/>
            <a:pathLst>
              <a:path w="2533015" h="1517650">
                <a:moveTo>
                  <a:pt x="0" y="1517561"/>
                </a:moveTo>
                <a:lnTo>
                  <a:pt x="2532684" y="1517561"/>
                </a:lnTo>
                <a:lnTo>
                  <a:pt x="2532684" y="0"/>
                </a:lnTo>
                <a:lnTo>
                  <a:pt x="0" y="0"/>
                </a:lnTo>
                <a:lnTo>
                  <a:pt x="0" y="1517561"/>
                </a:lnTo>
                <a:close/>
              </a:path>
            </a:pathLst>
          </a:custGeom>
          <a:ln w="6350">
            <a:solidFill>
              <a:srgbClr val="BCBEC0"/>
            </a:solidFill>
          </a:ln>
        </p:spPr>
        <p:txBody>
          <a:bodyPr wrap="square" lIns="0" tIns="0" rIns="0" bIns="0" rtlCol="0"/>
          <a:lstStyle/>
          <a:p>
            <a:endParaRPr/>
          </a:p>
        </p:txBody>
      </p:sp>
      <p:sp>
        <p:nvSpPr>
          <p:cNvPr id="16" name="object 16"/>
          <p:cNvSpPr txBox="1"/>
          <p:nvPr/>
        </p:nvSpPr>
        <p:spPr>
          <a:xfrm>
            <a:off x="2970000" y="5682292"/>
            <a:ext cx="20955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C5850"/>
                </a:solidFill>
                <a:latin typeface="Poppins"/>
                <a:cs typeface="Poppins"/>
              </a:rPr>
              <a:t>4</a:t>
            </a:r>
            <a:endParaRPr sz="2300" dirty="0">
              <a:latin typeface="Poppins"/>
              <a:cs typeface="Poppins"/>
            </a:endParaRPr>
          </a:p>
        </p:txBody>
      </p:sp>
      <p:sp>
        <p:nvSpPr>
          <p:cNvPr id="17" name="object 17"/>
          <p:cNvSpPr txBox="1"/>
          <p:nvPr/>
        </p:nvSpPr>
        <p:spPr>
          <a:xfrm>
            <a:off x="2970000" y="5979016"/>
            <a:ext cx="2402840" cy="1136208"/>
          </a:xfrm>
          <a:prstGeom prst="rect">
            <a:avLst/>
          </a:prstGeom>
        </p:spPr>
        <p:txBody>
          <a:bodyPr vert="horz" wrap="square" lIns="0" tIns="43180" rIns="0" bIns="0" rtlCol="0">
            <a:spAutoFit/>
          </a:bodyPr>
          <a:lstStyle/>
          <a:p>
            <a:pPr>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Money Management/Budgeting Apps and Games (30</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16839">
              <a:lnSpc>
                <a:spcPts val="680"/>
              </a:lnSpc>
              <a:spcBef>
                <a:spcPts val="300"/>
              </a:spcBef>
            </a:pPr>
            <a:r>
              <a:rPr sz="600" spc="-10" dirty="0">
                <a:solidFill>
                  <a:srgbClr val="231F20"/>
                </a:solidFill>
                <a:latin typeface="Arial" panose="020B0604020202020204" pitchFamily="34" charset="0"/>
                <a:cs typeface="Arial" panose="020B0604020202020204" pitchFamily="34" charset="0"/>
              </a:rPr>
              <a:t>Explain that technology can also </a:t>
            </a:r>
            <a:r>
              <a:rPr sz="600" spc="-5" dirty="0">
                <a:solidFill>
                  <a:srgbClr val="231F20"/>
                </a:solidFill>
                <a:latin typeface="Arial" panose="020B0604020202020204" pitchFamily="34" charset="0"/>
                <a:cs typeface="Arial" panose="020B0604020202020204" pitchFamily="34" charset="0"/>
              </a:rPr>
              <a:t>be </a:t>
            </a:r>
            <a:r>
              <a:rPr sz="600" spc="-10" dirty="0">
                <a:solidFill>
                  <a:srgbClr val="231F20"/>
                </a:solidFill>
                <a:latin typeface="Arial" panose="020B0604020202020204" pitchFamily="34" charset="0"/>
                <a:cs typeface="Arial" panose="020B0604020202020204" pitchFamily="34" charset="0"/>
              </a:rPr>
              <a:t>used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help improve adults and</a:t>
            </a:r>
            <a:r>
              <a:rPr lang="en-GB" sz="600" spc="-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children’s </a:t>
            </a:r>
            <a:r>
              <a:rPr sz="600" spc="-10" dirty="0">
                <a:solidFill>
                  <a:srgbClr val="231F20"/>
                </a:solidFill>
                <a:latin typeface="Arial" panose="020B0604020202020204" pitchFamily="34" charset="0"/>
                <a:cs typeface="Arial" panose="020B0604020202020204" pitchFamily="34" charset="0"/>
              </a:rPr>
              <a:t>knowledge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how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manage their money</a:t>
            </a:r>
            <a:r>
              <a:rPr sz="600" spc="-6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better.</a:t>
            </a:r>
            <a:endParaRPr sz="600" dirty="0">
              <a:latin typeface="Arial" panose="020B0604020202020204" pitchFamily="34" charset="0"/>
              <a:cs typeface="Arial" panose="020B0604020202020204" pitchFamily="34" charset="0"/>
            </a:endParaRPr>
          </a:p>
          <a:p>
            <a:pPr marR="63500">
              <a:lnSpc>
                <a:spcPts val="680"/>
              </a:lnSpc>
              <a:spcBef>
                <a:spcPts val="285"/>
              </a:spcBef>
            </a:pPr>
            <a:r>
              <a:rPr sz="600" spc="-10" dirty="0">
                <a:solidFill>
                  <a:srgbClr val="231F20"/>
                </a:solidFill>
                <a:latin typeface="Arial" panose="020B0604020202020204" pitchFamily="34" charset="0"/>
                <a:cs typeface="Arial" panose="020B0604020202020204" pitchFamily="34" charset="0"/>
              </a:rPr>
              <a:t>Discuss the importance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learning good money management from an</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early</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age.</a:t>
            </a:r>
            <a:endParaRPr sz="600" dirty="0">
              <a:latin typeface="Arial" panose="020B0604020202020204" pitchFamily="34" charset="0"/>
              <a:cs typeface="Arial" panose="020B0604020202020204" pitchFamily="34" charset="0"/>
            </a:endParaRPr>
          </a:p>
          <a:p>
            <a:pPr marR="20955">
              <a:lnSpc>
                <a:spcPts val="680"/>
              </a:lnSpc>
              <a:spcBef>
                <a:spcPts val="284"/>
              </a:spcBef>
            </a:pPr>
            <a:r>
              <a:rPr sz="600" spc="-15" dirty="0">
                <a:solidFill>
                  <a:srgbClr val="231F20"/>
                </a:solidFill>
                <a:latin typeface="Arial" panose="020B0604020202020204" pitchFamily="34" charset="0"/>
                <a:cs typeface="Arial" panose="020B0604020202020204" pitchFamily="34" charset="0"/>
              </a:rPr>
              <a:t>Give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students</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time</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explore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following</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money</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management</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game:</a:t>
            </a:r>
            <a:endParaRPr lang="en-US" sz="600" spc="-20" dirty="0">
              <a:solidFill>
                <a:srgbClr val="231F20"/>
              </a:solidFill>
              <a:latin typeface="Arial" panose="020B0604020202020204" pitchFamily="34" charset="0"/>
              <a:cs typeface="Arial" panose="020B0604020202020204" pitchFamily="34" charset="0"/>
            </a:endParaRPr>
          </a:p>
          <a:p>
            <a:pPr marR="20955">
              <a:lnSpc>
                <a:spcPts val="680"/>
              </a:lnSpc>
              <a:spcBef>
                <a:spcPts val="284"/>
              </a:spcBef>
            </a:pPr>
            <a:r>
              <a:rPr lang="en-US" sz="600" spc="-20" dirty="0">
                <a:solidFill>
                  <a:srgbClr val="231F20"/>
                </a:solidFill>
                <a:latin typeface="Arial" panose="020B0604020202020204" pitchFamily="34" charset="0"/>
                <a:cs typeface="Arial" panose="020B0604020202020204" pitchFamily="34" charset="0"/>
                <a:hlinkClick r:id="rId3"/>
              </a:rPr>
              <a:t>https://natwestthrive.com/resource-hub/becoming-a-budget-master</a:t>
            </a:r>
            <a:endParaRPr lang="en-US" sz="600" spc="-20" dirty="0">
              <a:solidFill>
                <a:srgbClr val="231F20"/>
              </a:solidFill>
              <a:latin typeface="Arial" panose="020B0604020202020204" pitchFamily="34" charset="0"/>
              <a:cs typeface="Arial" panose="020B0604020202020204" pitchFamily="34" charset="0"/>
            </a:endParaRPr>
          </a:p>
          <a:p>
            <a:pPr marR="20955">
              <a:lnSpc>
                <a:spcPts val="680"/>
              </a:lnSpc>
              <a:spcBef>
                <a:spcPts val="284"/>
              </a:spcBef>
            </a:pPr>
            <a:r>
              <a:rPr sz="600" spc="-15" dirty="0">
                <a:solidFill>
                  <a:srgbClr val="231F20"/>
                </a:solidFill>
                <a:latin typeface="Arial" panose="020B0604020202020204" pitchFamily="34" charset="0"/>
                <a:cs typeface="Arial" panose="020B0604020202020204" pitchFamily="34" charset="0"/>
              </a:rPr>
              <a:t>Discuss </a:t>
            </a:r>
            <a:r>
              <a:rPr sz="600" spc="-10" dirty="0">
                <a:solidFill>
                  <a:srgbClr val="231F20"/>
                </a:solidFill>
                <a:latin typeface="Arial" panose="020B0604020202020204" pitchFamily="34" charset="0"/>
                <a:cs typeface="Arial" panose="020B0604020202020204" pitchFamily="34" charset="0"/>
              </a:rPr>
              <a:t>if any of the </a:t>
            </a:r>
            <a:r>
              <a:rPr sz="600" spc="-15" dirty="0">
                <a:solidFill>
                  <a:srgbClr val="231F20"/>
                </a:solidFill>
                <a:latin typeface="Arial" panose="020B0604020202020204" pitchFamily="34" charset="0"/>
                <a:cs typeface="Arial" panose="020B0604020202020204" pitchFamily="34" charset="0"/>
              </a:rPr>
              <a:t>students would like </a:t>
            </a:r>
            <a:r>
              <a:rPr sz="600" spc="-10" dirty="0">
                <a:solidFill>
                  <a:srgbClr val="231F20"/>
                </a:solidFill>
                <a:latin typeface="Arial" panose="020B0604020202020204" pitchFamily="34" charset="0"/>
                <a:cs typeface="Arial" panose="020B0604020202020204" pitchFamily="34" charset="0"/>
              </a:rPr>
              <a:t>to </a:t>
            </a:r>
            <a:r>
              <a:rPr sz="600" spc="-15" dirty="0">
                <a:solidFill>
                  <a:srgbClr val="231F20"/>
                </a:solidFill>
                <a:latin typeface="Arial" panose="020B0604020202020204" pitchFamily="34" charset="0"/>
                <a:cs typeface="Arial" panose="020B0604020202020204" pitchFamily="34" charset="0"/>
              </a:rPr>
              <a:t>develop games </a:t>
            </a:r>
            <a:r>
              <a:rPr sz="600" spc="-10" dirty="0">
                <a:solidFill>
                  <a:srgbClr val="231F20"/>
                </a:solidFill>
                <a:latin typeface="Arial" panose="020B0604020202020204" pitchFamily="34" charset="0"/>
                <a:cs typeface="Arial" panose="020B0604020202020204" pitchFamily="34" charset="0"/>
              </a:rPr>
              <a:t>or </a:t>
            </a:r>
            <a:r>
              <a:rPr sz="600" spc="-15" dirty="0">
                <a:solidFill>
                  <a:srgbClr val="231F20"/>
                </a:solidFill>
                <a:latin typeface="Arial" panose="020B0604020202020204" pitchFamily="34" charset="0"/>
                <a:cs typeface="Arial" panose="020B0604020202020204" pitchFamily="34" charset="0"/>
              </a:rPr>
              <a:t>apps which</a:t>
            </a:r>
            <a:r>
              <a:rPr lang="en-GB"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help educate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and adults </a:t>
            </a:r>
            <a:r>
              <a:rPr sz="600" spc="-5" dirty="0">
                <a:solidFill>
                  <a:srgbClr val="231F20"/>
                </a:solidFill>
                <a:latin typeface="Arial" panose="020B0604020202020204" pitchFamily="34" charset="0"/>
                <a:cs typeface="Arial" panose="020B0604020202020204" pitchFamily="34" charset="0"/>
              </a:rPr>
              <a:t>around </a:t>
            </a:r>
            <a:r>
              <a:rPr sz="600" dirty="0">
                <a:solidFill>
                  <a:srgbClr val="231F20"/>
                </a:solidFill>
                <a:latin typeface="Arial" panose="020B0604020202020204" pitchFamily="34" charset="0"/>
                <a:cs typeface="Arial" panose="020B0604020202020204" pitchFamily="34" charset="0"/>
              </a:rPr>
              <a:t>important issues like money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management. Did they learn anything in particular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a:t>
            </a:r>
            <a:r>
              <a:rPr sz="600" spc="-4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game?</a:t>
            </a:r>
            <a:endParaRPr sz="600" dirty="0">
              <a:latin typeface="Arial" panose="020B0604020202020204" pitchFamily="34" charset="0"/>
              <a:cs typeface="Arial" panose="020B0604020202020204" pitchFamily="34" charset="0"/>
            </a:endParaRPr>
          </a:p>
        </p:txBody>
      </p:sp>
      <p:sp>
        <p:nvSpPr>
          <p:cNvPr id="21" name="object 21"/>
          <p:cNvSpPr/>
          <p:nvPr/>
        </p:nvSpPr>
        <p:spPr>
          <a:xfrm>
            <a:off x="2907526" y="1746008"/>
            <a:ext cx="2459636" cy="2122805"/>
          </a:xfrm>
          <a:custGeom>
            <a:avLst/>
            <a:gdLst/>
            <a:ahLst/>
            <a:cxnLst/>
            <a:rect l="l" t="t" r="r" b="b"/>
            <a:pathLst>
              <a:path w="2531745" h="2122804">
                <a:moveTo>
                  <a:pt x="0" y="2122512"/>
                </a:moveTo>
                <a:lnTo>
                  <a:pt x="2531351" y="2122512"/>
                </a:lnTo>
                <a:lnTo>
                  <a:pt x="2531351" y="0"/>
                </a:lnTo>
                <a:lnTo>
                  <a:pt x="0" y="0"/>
                </a:lnTo>
                <a:lnTo>
                  <a:pt x="0" y="2122512"/>
                </a:lnTo>
                <a:close/>
              </a:path>
            </a:pathLst>
          </a:custGeom>
          <a:ln w="6350">
            <a:solidFill>
              <a:srgbClr val="BCBEC0"/>
            </a:solidFill>
          </a:ln>
        </p:spPr>
        <p:txBody>
          <a:bodyPr wrap="square" lIns="0" tIns="0" rIns="0" bIns="0" rtlCol="0"/>
          <a:lstStyle/>
          <a:p>
            <a:endParaRPr/>
          </a:p>
        </p:txBody>
      </p:sp>
      <p:sp>
        <p:nvSpPr>
          <p:cNvPr id="22" name="object 22"/>
          <p:cNvSpPr txBox="1"/>
          <p:nvPr/>
        </p:nvSpPr>
        <p:spPr>
          <a:xfrm>
            <a:off x="2973175" y="1724025"/>
            <a:ext cx="116839"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C5850"/>
                </a:solidFill>
                <a:latin typeface="Poppins"/>
                <a:cs typeface="Poppins"/>
              </a:rPr>
              <a:t>1</a:t>
            </a:r>
            <a:endParaRPr sz="2300" dirty="0">
              <a:latin typeface="Poppins"/>
              <a:cs typeface="Poppins"/>
            </a:endParaRPr>
          </a:p>
        </p:txBody>
      </p:sp>
      <p:sp>
        <p:nvSpPr>
          <p:cNvPr id="23" name="object 23"/>
          <p:cNvSpPr txBox="1"/>
          <p:nvPr/>
        </p:nvSpPr>
        <p:spPr>
          <a:xfrm>
            <a:off x="2973175" y="1952625"/>
            <a:ext cx="2336847" cy="1874872"/>
          </a:xfrm>
          <a:prstGeom prst="rect">
            <a:avLst/>
          </a:prstGeom>
        </p:spPr>
        <p:txBody>
          <a:bodyPr vert="horz" wrap="square" lIns="0" tIns="43180" rIns="0" bIns="0" rtlCol="0">
            <a:spAutoFit/>
          </a:bodyPr>
          <a:lstStyle/>
          <a:p>
            <a:pPr>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How is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used for Finance? (10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a:lnSpc>
                <a:spcPct val="100000"/>
              </a:lnSpc>
              <a:spcBef>
                <a:spcPts val="245"/>
              </a:spcBef>
            </a:pPr>
            <a:r>
              <a:rPr sz="600" dirty="0">
                <a:solidFill>
                  <a:srgbClr val="231F20"/>
                </a:solidFill>
                <a:latin typeface="Arial" panose="020B0604020202020204" pitchFamily="34" charset="0"/>
                <a:cs typeface="Arial" panose="020B0604020202020204" pitchFamily="34" charset="0"/>
              </a:rPr>
              <a:t>Discuss: What does Finance mean</a:t>
            </a:r>
            <a:r>
              <a:rPr lang="en-GB" sz="600" dirty="0">
                <a:solidFill>
                  <a:srgbClr val="231F20"/>
                </a:solidFill>
                <a:latin typeface="Arial" panose="020B0604020202020204" pitchFamily="34" charset="0"/>
                <a:cs typeface="Arial" panose="020B0604020202020204" pitchFamily="34" charset="0"/>
              </a:rPr>
              <a:t>? Explain that finance is</a:t>
            </a:r>
            <a:r>
              <a:rPr sz="600" dirty="0">
                <a:solidFill>
                  <a:srgbClr val="231F20"/>
                </a:solidFill>
                <a:latin typeface="Arial" panose="020B0604020202020204" pitchFamily="34" charset="0"/>
                <a:cs typeface="Arial" panose="020B0604020202020204" pitchFamily="34" charset="0"/>
              </a:rPr>
              <a:t> the management of</a:t>
            </a:r>
            <a:r>
              <a:rPr sz="600" spc="-4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money.</a:t>
            </a:r>
            <a:endParaRPr sz="600" dirty="0">
              <a:latin typeface="Arial" panose="020B0604020202020204" pitchFamily="34" charset="0"/>
              <a:cs typeface="Arial" panose="020B0604020202020204" pitchFamily="34" charset="0"/>
            </a:endParaRPr>
          </a:p>
          <a:p>
            <a:pPr marR="12700">
              <a:lnSpc>
                <a:spcPts val="680"/>
              </a:lnSpc>
              <a:spcBef>
                <a:spcPts val="300"/>
              </a:spcBef>
            </a:pPr>
            <a:r>
              <a:rPr sz="600" dirty="0">
                <a:solidFill>
                  <a:srgbClr val="231F20"/>
                </a:solidFill>
                <a:latin typeface="Arial" panose="020B0604020202020204" pitchFamily="34" charset="0"/>
                <a:cs typeface="Arial" panose="020B0604020202020204" pitchFamily="34" charset="0"/>
              </a:rPr>
              <a:t>Discuss the examples on 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 the students think of any other examples of how technology is used to save, move 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manage money? Can the students explain the ways in which they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have </a:t>
            </a:r>
            <a:r>
              <a:rPr sz="600" spc="-5" dirty="0">
                <a:solidFill>
                  <a:srgbClr val="231F20"/>
                </a:solidFill>
                <a:latin typeface="Arial" panose="020B0604020202020204" pitchFamily="34" charset="0"/>
                <a:cs typeface="Arial" panose="020B0604020202020204" pitchFamily="34" charset="0"/>
              </a:rPr>
              <a:t>already </a:t>
            </a:r>
            <a:r>
              <a:rPr sz="600" dirty="0">
                <a:solidFill>
                  <a:srgbClr val="231F20"/>
                </a:solidFill>
                <a:latin typeface="Arial" panose="020B0604020202020204" pitchFamily="34" charset="0"/>
                <a:cs typeface="Arial" panose="020B0604020202020204" pitchFamily="34" charset="0"/>
              </a:rPr>
              <a:t>seen technology being used for finance? Explain that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computer </a:t>
            </a:r>
            <a:r>
              <a:rPr sz="600" spc="-5" dirty="0">
                <a:solidFill>
                  <a:srgbClr val="231F20"/>
                </a:solidFill>
                <a:latin typeface="Arial" panose="020B0604020202020204" pitchFamily="34" charset="0"/>
                <a:cs typeface="Arial" panose="020B0604020202020204" pitchFamily="34" charset="0"/>
              </a:rPr>
              <a:t>programmes </a:t>
            </a:r>
            <a:r>
              <a:rPr sz="600" dirty="0">
                <a:solidFill>
                  <a:srgbClr val="231F20"/>
                </a:solidFill>
                <a:latin typeface="Arial" panose="020B0604020202020204" pitchFamily="34" charset="0"/>
                <a:cs typeface="Arial" panose="020B0604020202020204" pitchFamily="34" charset="0"/>
              </a:rPr>
              <a:t>and technology used for the management</a:t>
            </a:r>
            <a:r>
              <a:rPr sz="600" spc="-6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movement of money is often </a:t>
            </a:r>
            <a:r>
              <a:rPr sz="600" spc="-5" dirty="0">
                <a:solidFill>
                  <a:srgbClr val="231F20"/>
                </a:solidFill>
                <a:latin typeface="Arial" panose="020B0604020202020204" pitchFamily="34" charset="0"/>
                <a:cs typeface="Arial" panose="020B0604020202020204" pitchFamily="34" charset="0"/>
              </a:rPr>
              <a:t>referred </a:t>
            </a:r>
            <a:r>
              <a:rPr sz="600" dirty="0">
                <a:solidFill>
                  <a:srgbClr val="231F20"/>
                </a:solidFill>
                <a:latin typeface="Arial" panose="020B0604020202020204" pitchFamily="34" charset="0"/>
                <a:cs typeface="Arial" panose="020B0604020202020204" pitchFamily="34" charset="0"/>
              </a:rPr>
              <a:t>to as fintech. Fintech is short</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Financial</a:t>
            </a:r>
            <a:r>
              <a:rPr sz="600" spc="-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a:p>
            <a:pPr marR="277495">
              <a:lnSpc>
                <a:spcPts val="680"/>
              </a:lnSpc>
              <a:spcBef>
                <a:spcPts val="284"/>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clip which explains Fintech in </a:t>
            </a:r>
            <a:r>
              <a:rPr sz="600" spc="-5" dirty="0">
                <a:solidFill>
                  <a:srgbClr val="231F20"/>
                </a:solidFill>
                <a:latin typeface="Arial" panose="020B0604020202020204" pitchFamily="34" charset="0"/>
                <a:cs typeface="Arial" panose="020B0604020202020204" pitchFamily="34" charset="0"/>
              </a:rPr>
              <a:t>more</a:t>
            </a:r>
            <a:r>
              <a:rPr sz="600" spc="-9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detail:</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https://www.youtube.com/watch?v=-EoNr</a:t>
            </a:r>
            <a:r>
              <a:rPr lang="en-GB" sz="600" spc="-5" dirty="0">
                <a:solidFill>
                  <a:srgbClr val="231F20"/>
                </a:solidFill>
                <a:uFill>
                  <a:solidFill>
                    <a:srgbClr val="231F20"/>
                  </a:solidFill>
                </a:uFill>
                <a:latin typeface="Arial" panose="020B0604020202020204" pitchFamily="34" charset="0"/>
                <a:cs typeface="Arial" panose="020B0604020202020204" pitchFamily="34" charset="0"/>
                <a:hlinkClick r:id="rId4"/>
              </a:rPr>
              <a:t>g_DR3s</a:t>
            </a:r>
            <a:endParaRPr lang="en-GB" sz="600" spc="-5" dirty="0">
              <a:solidFill>
                <a:srgbClr val="231F20"/>
              </a:solidFill>
              <a:uFill>
                <a:solidFill>
                  <a:srgbClr val="231F20"/>
                </a:solidFill>
              </a:uFill>
              <a:latin typeface="Arial" panose="020B0604020202020204" pitchFamily="34" charset="0"/>
              <a:cs typeface="Arial" panose="020B0604020202020204" pitchFamily="34" charset="0"/>
            </a:endParaRPr>
          </a:p>
          <a:p>
            <a:pPr>
              <a:lnSpc>
                <a:spcPct val="100000"/>
              </a:lnSpc>
              <a:spcBef>
                <a:spcPts val="225"/>
              </a:spcBef>
            </a:pPr>
            <a:r>
              <a:rPr sz="600" spc="-10" dirty="0">
                <a:solidFill>
                  <a:srgbClr val="231F20"/>
                </a:solidFill>
                <a:latin typeface="Arial" panose="020B0604020202020204" pitchFamily="34" charset="0"/>
                <a:cs typeface="Arial" panose="020B0604020202020204" pitchFamily="34" charset="0"/>
              </a:rPr>
              <a:t>Discuss the main Fintech benefits and risks mentioned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the video</a:t>
            </a:r>
            <a:r>
              <a:rPr sz="600" spc="-7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clip.</a:t>
            </a:r>
            <a:endParaRPr sz="600" dirty="0">
              <a:latin typeface="Arial" panose="020B0604020202020204" pitchFamily="34" charset="0"/>
              <a:cs typeface="Arial" panose="020B0604020202020204" pitchFamily="34" charset="0"/>
            </a:endParaRPr>
          </a:p>
          <a:p>
            <a:pPr marR="17780">
              <a:lnSpc>
                <a:spcPts val="680"/>
              </a:lnSpc>
              <a:spcBef>
                <a:spcPts val="300"/>
              </a:spcBef>
            </a:pPr>
            <a:r>
              <a:rPr sz="600" spc="-10" dirty="0">
                <a:solidFill>
                  <a:srgbClr val="231F20"/>
                </a:solidFill>
                <a:latin typeface="Arial" panose="020B0604020202020204" pitchFamily="34" charset="0"/>
                <a:cs typeface="Arial" panose="020B0604020202020204" pitchFamily="34" charset="0"/>
              </a:rPr>
              <a:t>Benefits </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Banking becomes 24/7 for all. Fintech </a:t>
            </a:r>
            <a:r>
              <a:rPr sz="600" spc="-5" dirty="0">
                <a:solidFill>
                  <a:srgbClr val="231F20"/>
                </a:solidFill>
                <a:latin typeface="Arial" panose="020B0604020202020204" pitchFamily="34" charset="0"/>
                <a:cs typeface="Arial" panose="020B0604020202020204" pitchFamily="34" charset="0"/>
              </a:rPr>
              <a:t>is </a:t>
            </a:r>
            <a:r>
              <a:rPr sz="600" spc="-10" dirty="0">
                <a:solidFill>
                  <a:srgbClr val="231F20"/>
                </a:solidFill>
                <a:latin typeface="Arial" panose="020B0604020202020204" pitchFamily="34" charset="0"/>
                <a:cs typeface="Arial" panose="020B0604020202020204" pitchFamily="34" charset="0"/>
              </a:rPr>
              <a:t>also giving people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from developing countries much easier access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money and the ability</a:t>
            </a:r>
            <a:r>
              <a:rPr lang="en-GB"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transfer </a:t>
            </a:r>
            <a:r>
              <a:rPr sz="600" spc="-20" dirty="0">
                <a:solidFill>
                  <a:srgbClr val="231F20"/>
                </a:solidFill>
                <a:latin typeface="Arial" panose="020B0604020202020204" pitchFamily="34" charset="0"/>
                <a:cs typeface="Arial" panose="020B0604020202020204" pitchFamily="34" charset="0"/>
              </a:rPr>
              <a:t>money, </a:t>
            </a:r>
            <a:r>
              <a:rPr sz="600" spc="-10" dirty="0">
                <a:solidFill>
                  <a:srgbClr val="231F20"/>
                </a:solidFill>
                <a:latin typeface="Arial" panose="020B0604020202020204" pitchFamily="34" charset="0"/>
                <a:cs typeface="Arial" panose="020B0604020202020204" pitchFamily="34" charset="0"/>
              </a:rPr>
              <a:t>this </a:t>
            </a:r>
            <a:r>
              <a:rPr sz="600" spc="-5" dirty="0">
                <a:solidFill>
                  <a:srgbClr val="231F20"/>
                </a:solidFill>
                <a:latin typeface="Arial" panose="020B0604020202020204" pitchFamily="34" charset="0"/>
                <a:cs typeface="Arial" panose="020B0604020202020204" pitchFamily="34" charset="0"/>
              </a:rPr>
              <a:t>is </a:t>
            </a:r>
            <a:r>
              <a:rPr sz="600" spc="-15" dirty="0">
                <a:solidFill>
                  <a:srgbClr val="231F20"/>
                </a:solidFill>
                <a:latin typeface="Arial" panose="020B0604020202020204" pitchFamily="34" charset="0"/>
                <a:cs typeface="Arial" panose="020B0604020202020204" pitchFamily="34" charset="0"/>
              </a:rPr>
              <a:t>therefore </a:t>
            </a:r>
            <a:r>
              <a:rPr sz="600" spc="-10" dirty="0">
                <a:solidFill>
                  <a:srgbClr val="231F20"/>
                </a:solidFill>
                <a:latin typeface="Arial" panose="020B0604020202020204" pitchFamily="34" charset="0"/>
                <a:cs typeface="Arial" panose="020B0604020202020204" pitchFamily="34" charset="0"/>
              </a:rPr>
              <a:t>helping lift people out </a:t>
            </a:r>
            <a:r>
              <a:rPr sz="600" spc="-5" dirty="0">
                <a:solidFill>
                  <a:srgbClr val="231F20"/>
                </a:solidFill>
                <a:latin typeface="Arial" panose="020B0604020202020204" pitchFamily="34" charset="0"/>
                <a:cs typeface="Arial" panose="020B0604020202020204" pitchFamily="34" charset="0"/>
              </a:rPr>
              <a:t>of</a:t>
            </a:r>
            <a:r>
              <a:rPr sz="600" spc="-5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poverty.</a:t>
            </a:r>
            <a:endParaRPr sz="600" dirty="0">
              <a:latin typeface="Arial" panose="020B0604020202020204" pitchFamily="34" charset="0"/>
              <a:cs typeface="Arial" panose="020B0604020202020204" pitchFamily="34" charset="0"/>
            </a:endParaRPr>
          </a:p>
          <a:p>
            <a:pPr marR="135255">
              <a:lnSpc>
                <a:spcPts val="680"/>
              </a:lnSpc>
              <a:spcBef>
                <a:spcPts val="284"/>
              </a:spcBef>
            </a:pPr>
            <a:r>
              <a:rPr sz="600" dirty="0">
                <a:solidFill>
                  <a:srgbClr val="231F20"/>
                </a:solidFill>
                <a:latin typeface="Arial" panose="020B0604020202020204" pitchFamily="34" charset="0"/>
                <a:cs typeface="Arial" panose="020B0604020202020204" pitchFamily="34" charset="0"/>
              </a:rPr>
              <a:t>Risks = Possible </a:t>
            </a:r>
            <a:r>
              <a:rPr sz="600" spc="-5" dirty="0">
                <a:solidFill>
                  <a:srgbClr val="231F20"/>
                </a:solidFill>
                <a:latin typeface="Arial" panose="020B0604020202020204" pitchFamily="34" charset="0"/>
                <a:cs typeface="Arial" panose="020B0604020202020204" pitchFamily="34" charset="0"/>
              </a:rPr>
              <a:t>increase </a:t>
            </a:r>
            <a:r>
              <a:rPr sz="600" dirty="0">
                <a:solidFill>
                  <a:srgbClr val="231F20"/>
                </a:solidFill>
                <a:latin typeface="Arial" panose="020B0604020202020204" pitchFamily="34" charset="0"/>
                <a:cs typeface="Arial" panose="020B0604020202020204" pitchFamily="34" charset="0"/>
              </a:rPr>
              <a:t>in </a:t>
            </a:r>
            <a:r>
              <a:rPr sz="600" spc="-5" dirty="0">
                <a:solidFill>
                  <a:srgbClr val="231F20"/>
                </a:solidFill>
                <a:latin typeface="Arial" panose="020B0604020202020204" pitchFamily="34" charset="0"/>
                <a:cs typeface="Arial" panose="020B0604020202020204" pitchFamily="34" charset="0"/>
              </a:rPr>
              <a:t>cyber-attacks </a:t>
            </a:r>
            <a:r>
              <a:rPr sz="600" dirty="0">
                <a:solidFill>
                  <a:srgbClr val="231F20"/>
                </a:solidFill>
                <a:latin typeface="Arial" panose="020B0604020202020204" pitchFamily="34" charset="0"/>
                <a:cs typeface="Arial" panose="020B0604020202020204" pitchFamily="34" charset="0"/>
              </a:rPr>
              <a:t>and </a:t>
            </a:r>
            <a:r>
              <a:rPr sz="600" spc="-15" dirty="0">
                <a:solidFill>
                  <a:srgbClr val="231F20"/>
                </a:solidFill>
                <a:latin typeface="Arial" panose="020B0604020202020204" pitchFamily="34" charset="0"/>
                <a:cs typeface="Arial" panose="020B0604020202020204" pitchFamily="34" charset="0"/>
              </a:rPr>
              <a:t>it’s </a:t>
            </a:r>
            <a:r>
              <a:rPr sz="600" spc="-5" dirty="0">
                <a:solidFill>
                  <a:srgbClr val="231F20"/>
                </a:solidFill>
                <a:latin typeface="Arial" panose="020B0604020202020204" pitchFamily="34" charset="0"/>
                <a:cs typeface="Arial" panose="020B0604020202020204" pitchFamily="34" charset="0"/>
              </a:rPr>
              <a:t>more difficult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ensure </a:t>
            </a:r>
            <a:r>
              <a:rPr sz="600" dirty="0">
                <a:solidFill>
                  <a:srgbClr val="231F20"/>
                </a:solidFill>
                <a:latin typeface="Arial" panose="020B0604020202020204" pitchFamily="34" charset="0"/>
                <a:cs typeface="Arial" panose="020B0604020202020204" pitchFamily="34" charset="0"/>
              </a:rPr>
              <a:t>safety and </a:t>
            </a:r>
            <a:r>
              <a:rPr sz="600" spc="-5" dirty="0">
                <a:solidFill>
                  <a:srgbClr val="231F20"/>
                </a:solidFill>
                <a:latin typeface="Arial" panose="020B0604020202020204" pitchFamily="34" charset="0"/>
                <a:cs typeface="Arial" panose="020B0604020202020204" pitchFamily="34" charset="0"/>
              </a:rPr>
              <a:t>security.</a:t>
            </a:r>
            <a:endParaRPr sz="600" dirty="0">
              <a:latin typeface="Arial" panose="020B0604020202020204" pitchFamily="34" charset="0"/>
              <a:cs typeface="Arial" panose="020B0604020202020204" pitchFamily="34" charset="0"/>
            </a:endParaRPr>
          </a:p>
        </p:txBody>
      </p:sp>
      <p:sp>
        <p:nvSpPr>
          <p:cNvPr id="24" name="object 24"/>
          <p:cNvSpPr txBox="1"/>
          <p:nvPr/>
        </p:nvSpPr>
        <p:spPr>
          <a:xfrm>
            <a:off x="2907526" y="3960012"/>
            <a:ext cx="2460870" cy="782171"/>
          </a:xfrm>
          <a:prstGeom prst="rect">
            <a:avLst/>
          </a:prstGeom>
          <a:ln w="6350">
            <a:solidFill>
              <a:srgbClr val="BCBEC0"/>
            </a:solidFill>
          </a:ln>
        </p:spPr>
        <p:txBody>
          <a:bodyPr vert="horz" wrap="square" lIns="0" tIns="92075" rIns="0" bIns="0" rtlCol="0">
            <a:noAutofit/>
          </a:bodyPr>
          <a:lstStyle/>
          <a:p>
            <a:pPr marL="65405">
              <a:lnSpc>
                <a:spcPts val="2700"/>
              </a:lnSpc>
              <a:spcBef>
                <a:spcPts val="725"/>
              </a:spcBef>
            </a:pPr>
            <a:r>
              <a:rPr lang="en-GB" sz="3450" b="1" spc="-1957" baseline="15700" dirty="0">
                <a:solidFill>
                  <a:srgbClr val="EC5850"/>
                </a:solidFill>
                <a:latin typeface="Poppins"/>
                <a:cs typeface="Poppins"/>
              </a:rPr>
              <a:t>2</a:t>
            </a:r>
            <a:endParaRPr lang="en-GB" sz="600" dirty="0">
              <a:latin typeface="Helvetica Neue"/>
              <a:cs typeface="Helvetica Neue"/>
            </a:endParaRPr>
          </a:p>
        </p:txBody>
      </p:sp>
      <p:sp>
        <p:nvSpPr>
          <p:cNvPr id="25" name="object 25"/>
          <p:cNvSpPr txBox="1"/>
          <p:nvPr/>
        </p:nvSpPr>
        <p:spPr>
          <a:xfrm>
            <a:off x="2907526" y="4849736"/>
            <a:ext cx="2460870" cy="746196"/>
          </a:xfrm>
          <a:prstGeom prst="rect">
            <a:avLst/>
          </a:prstGeom>
          <a:ln w="6350">
            <a:solidFill>
              <a:srgbClr val="BCBEC0"/>
            </a:solidFill>
          </a:ln>
        </p:spPr>
        <p:txBody>
          <a:bodyPr vert="horz" wrap="square" lIns="0" tIns="100965" rIns="0" bIns="0" rtlCol="0">
            <a:noAutofit/>
          </a:bodyPr>
          <a:lstStyle/>
          <a:p>
            <a:pPr marL="65405">
              <a:lnSpc>
                <a:spcPts val="2700"/>
              </a:lnSpc>
              <a:spcBef>
                <a:spcPts val="795"/>
              </a:spcBef>
            </a:pPr>
            <a:r>
              <a:rPr sz="3450" b="1" spc="-2092" baseline="15700" dirty="0">
                <a:solidFill>
                  <a:srgbClr val="EC5850"/>
                </a:solidFill>
                <a:latin typeface="Poppins"/>
                <a:cs typeface="Poppins"/>
              </a:rPr>
              <a:t>3</a:t>
            </a:r>
            <a:endParaRPr sz="600" dirty="0">
              <a:latin typeface="Helvetica Neue"/>
              <a:cs typeface="Helvetica Neue"/>
            </a:endParaRPr>
          </a:p>
        </p:txBody>
      </p:sp>
      <p:sp>
        <p:nvSpPr>
          <p:cNvPr id="26" name="object 17">
            <a:extLst>
              <a:ext uri="{FF2B5EF4-FFF2-40B4-BE49-F238E27FC236}">
                <a16:creationId xmlns:a16="http://schemas.microsoft.com/office/drawing/2014/main" id="{6885372A-21AD-4DDC-840D-F2917003C031}"/>
              </a:ext>
            </a:extLst>
          </p:cNvPr>
          <p:cNvSpPr txBox="1"/>
          <p:nvPr/>
        </p:nvSpPr>
        <p:spPr>
          <a:xfrm>
            <a:off x="2970000" y="5178038"/>
            <a:ext cx="2452900" cy="310341"/>
          </a:xfrm>
          <a:prstGeom prst="rect">
            <a:avLst/>
          </a:prstGeom>
        </p:spPr>
        <p:txBody>
          <a:bodyPr vert="horz" wrap="square" lIns="0" tIns="0" rIns="0" bIns="0" rtlCol="0">
            <a:spAutoFit/>
          </a:bodyPr>
          <a:lstStyle/>
          <a:p>
            <a:r>
              <a:rPr lang="en-GB" sz="600" b="1" dirty="0">
                <a:solidFill>
                  <a:srgbClr val="231F20"/>
                </a:solidFill>
                <a:latin typeface="Arial" panose="020B0604020202020204" pitchFamily="34" charset="0"/>
                <a:cs typeface="Arial" panose="020B0604020202020204" pitchFamily="34" charset="0"/>
              </a:rPr>
              <a:t>Watch the role model video (5 min)</a:t>
            </a:r>
          </a:p>
          <a:p>
            <a:pPr marR="116839">
              <a:lnSpc>
                <a:spcPts val="680"/>
              </a:lnSpc>
              <a:spcBef>
                <a:spcPts val="300"/>
              </a:spcBef>
            </a:pPr>
            <a:r>
              <a:rPr lang="en-GB" sz="600" spc="-10" dirty="0">
                <a:solidFill>
                  <a:srgbClr val="231F20"/>
                </a:solidFill>
                <a:latin typeface="Arial" panose="020B0604020202020204" pitchFamily="34" charset="0"/>
                <a:cs typeface="Arial" panose="020B0604020202020204" pitchFamily="34" charset="0"/>
              </a:rPr>
              <a:t>After watching, discuss the role model’s career path: What led them into a Fintech career? What do they enjoy about their career?</a:t>
            </a:r>
          </a:p>
        </p:txBody>
      </p:sp>
      <p:sp>
        <p:nvSpPr>
          <p:cNvPr id="27" name="object 17">
            <a:extLst>
              <a:ext uri="{FF2B5EF4-FFF2-40B4-BE49-F238E27FC236}">
                <a16:creationId xmlns:a16="http://schemas.microsoft.com/office/drawing/2014/main" id="{2E29079E-9DC8-43DD-AD35-F2759C339FCD}"/>
              </a:ext>
            </a:extLst>
          </p:cNvPr>
          <p:cNvSpPr txBox="1"/>
          <p:nvPr/>
        </p:nvSpPr>
        <p:spPr>
          <a:xfrm>
            <a:off x="2970000" y="4285475"/>
            <a:ext cx="2474972" cy="310341"/>
          </a:xfrm>
          <a:prstGeom prst="rect">
            <a:avLst/>
          </a:prstGeom>
        </p:spPr>
        <p:txBody>
          <a:bodyPr vert="horz" wrap="square" lIns="0" tIns="0" rIns="0" bIns="0" rtlCol="0">
            <a:spAutoFit/>
          </a:bodyPr>
          <a:lstStyle/>
          <a:p>
            <a:r>
              <a:rPr lang="en-GB" sz="600" b="1" dirty="0">
                <a:solidFill>
                  <a:srgbClr val="231F20"/>
                </a:solidFill>
                <a:latin typeface="Arial" panose="020B0604020202020204" pitchFamily="34" charset="0"/>
                <a:cs typeface="Arial" panose="020B0604020202020204" pitchFamily="34" charset="0"/>
              </a:rPr>
              <a:t>What </a:t>
            </a:r>
            <a:r>
              <a:rPr lang="en-GB" sz="600" b="1" spc="-25" dirty="0">
                <a:solidFill>
                  <a:srgbClr val="231F20"/>
                </a:solidFill>
                <a:latin typeface="Arial" panose="020B0604020202020204" pitchFamily="34" charset="0"/>
                <a:cs typeface="Arial" panose="020B0604020202020204" pitchFamily="34" charset="0"/>
              </a:rPr>
              <a:t>careers</a:t>
            </a:r>
            <a:r>
              <a:rPr lang="en-GB" sz="600" b="1" dirty="0">
                <a:solidFill>
                  <a:srgbClr val="231F20"/>
                </a:solidFill>
                <a:latin typeface="Arial" panose="020B0604020202020204" pitchFamily="34" charset="0"/>
                <a:cs typeface="Arial" panose="020B0604020202020204" pitchFamily="34" charset="0"/>
              </a:rPr>
              <a:t> could you aspi</a:t>
            </a:r>
            <a:r>
              <a:rPr lang="en-GB" sz="600" b="1" spc="-15" dirty="0">
                <a:solidFill>
                  <a:srgbClr val="231F20"/>
                </a:solidFill>
                <a:latin typeface="Arial" panose="020B0604020202020204" pitchFamily="34" charset="0"/>
                <a:cs typeface="Arial" panose="020B0604020202020204" pitchFamily="34" charset="0"/>
              </a:rPr>
              <a:t>r</a:t>
            </a:r>
            <a:r>
              <a:rPr lang="en-GB" sz="600" b="1" dirty="0">
                <a:solidFill>
                  <a:srgbClr val="231F20"/>
                </a:solidFill>
                <a:latin typeface="Arial" panose="020B0604020202020204" pitchFamily="34" charset="0"/>
                <a:cs typeface="Arial" panose="020B0604020202020204" pitchFamily="34" charset="0"/>
              </a:rPr>
              <a:t>e to have in Fintech? (5 min)</a:t>
            </a:r>
            <a:endParaRPr lang="en-GB" sz="600" dirty="0">
              <a:latin typeface="Arial" panose="020B0604020202020204" pitchFamily="34" charset="0"/>
              <a:cs typeface="Arial" panose="020B0604020202020204" pitchFamily="34" charset="0"/>
            </a:endParaRPr>
          </a:p>
          <a:p>
            <a:pPr marR="116839">
              <a:lnSpc>
                <a:spcPts val="680"/>
              </a:lnSpc>
              <a:spcBef>
                <a:spcPts val="300"/>
              </a:spcBef>
            </a:pPr>
            <a:r>
              <a:rPr lang="en-GB" sz="600" spc="-10" dirty="0">
                <a:solidFill>
                  <a:srgbClr val="231F20"/>
                </a:solidFill>
                <a:latin typeface="Arial" panose="020B0604020202020204" pitchFamily="34" charset="0"/>
                <a:cs typeface="Arial" panose="020B0604020202020204" pitchFamily="34" charset="0"/>
              </a:rPr>
              <a:t>Discuss the examples on the PPT. Do any of these careers appeal to the students and why?</a:t>
            </a:r>
          </a:p>
        </p:txBody>
      </p:sp>
      <p:sp>
        <p:nvSpPr>
          <p:cNvPr id="33" name="object 16">
            <a:extLst>
              <a:ext uri="{FF2B5EF4-FFF2-40B4-BE49-F238E27FC236}">
                <a16:creationId xmlns:a16="http://schemas.microsoft.com/office/drawing/2014/main" id="{7719AD72-6A94-45F5-8D8A-4689CDECDAD3}"/>
              </a:ext>
            </a:extLst>
          </p:cNvPr>
          <p:cNvSpPr txBox="1"/>
          <p:nvPr/>
        </p:nvSpPr>
        <p:spPr>
          <a:xfrm>
            <a:off x="5569130" y="5461996"/>
            <a:ext cx="209550"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7</a:t>
            </a:r>
            <a:endParaRPr sz="2300" dirty="0">
              <a:latin typeface="Poppins"/>
              <a:cs typeface="Poppins"/>
            </a:endParaRPr>
          </a:p>
        </p:txBody>
      </p:sp>
      <p:sp>
        <p:nvSpPr>
          <p:cNvPr id="34" name="object 22">
            <a:extLst>
              <a:ext uri="{FF2B5EF4-FFF2-40B4-BE49-F238E27FC236}">
                <a16:creationId xmlns:a16="http://schemas.microsoft.com/office/drawing/2014/main" id="{8E232E5F-DF28-4CA8-80CA-F3A2505DF328}"/>
              </a:ext>
            </a:extLst>
          </p:cNvPr>
          <p:cNvSpPr txBox="1"/>
          <p:nvPr/>
        </p:nvSpPr>
        <p:spPr>
          <a:xfrm>
            <a:off x="5569130" y="1754257"/>
            <a:ext cx="116839" cy="375920"/>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5</a:t>
            </a:r>
            <a:endParaRPr sz="2300" dirty="0">
              <a:latin typeface="Poppins"/>
              <a:cs typeface="Poppins"/>
            </a:endParaRPr>
          </a:p>
        </p:txBody>
      </p:sp>
      <p:sp>
        <p:nvSpPr>
          <p:cNvPr id="35" name="object 16">
            <a:extLst>
              <a:ext uri="{FF2B5EF4-FFF2-40B4-BE49-F238E27FC236}">
                <a16:creationId xmlns:a16="http://schemas.microsoft.com/office/drawing/2014/main" id="{120718A5-ECA0-4B3F-B814-A8D06012C0DE}"/>
              </a:ext>
            </a:extLst>
          </p:cNvPr>
          <p:cNvSpPr txBox="1"/>
          <p:nvPr/>
        </p:nvSpPr>
        <p:spPr>
          <a:xfrm>
            <a:off x="5569130" y="3369216"/>
            <a:ext cx="209550"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6</a:t>
            </a:r>
            <a:endParaRPr sz="2300" dirty="0">
              <a:latin typeface="Poppins"/>
              <a:cs typeface="Poppins"/>
            </a:endParaRPr>
          </a:p>
        </p:txBody>
      </p:sp>
      <p:sp>
        <p:nvSpPr>
          <p:cNvPr id="36" name="object 23">
            <a:extLst>
              <a:ext uri="{FF2B5EF4-FFF2-40B4-BE49-F238E27FC236}">
                <a16:creationId xmlns:a16="http://schemas.microsoft.com/office/drawing/2014/main" id="{A56AA9B2-4089-4CE0-A065-0D91D39E8BEB}"/>
              </a:ext>
            </a:extLst>
          </p:cNvPr>
          <p:cNvSpPr txBox="1"/>
          <p:nvPr/>
        </p:nvSpPr>
        <p:spPr>
          <a:xfrm>
            <a:off x="5569131" y="2042512"/>
            <a:ext cx="2215970" cy="1133644"/>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The History of Money (10 Min)</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the students if any of them know the origins of money? </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How did people pay for things before money existed? </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Why is money needed? </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Watch the following clip with the class: </a:t>
            </a:r>
            <a:r>
              <a:rPr lang="en-GB" sz="600" dirty="0">
                <a:solidFill>
                  <a:srgbClr val="231F20"/>
                </a:solidFill>
                <a:latin typeface="Arial" panose="020B0604020202020204" pitchFamily="34" charset="0"/>
                <a:cs typeface="Arial" panose="020B0604020202020204" pitchFamily="34" charset="0"/>
                <a:hlinkClick r:id="rId5"/>
              </a:rPr>
              <a:t>https://www.youtube.com/watch?v=TNjNaULISGs</a:t>
            </a:r>
            <a:endParaRPr lang="en-GB" sz="600" dirty="0">
              <a:solidFill>
                <a:srgbClr val="231F20"/>
              </a:solidFill>
              <a:latin typeface="Arial" panose="020B0604020202020204" pitchFamily="34" charset="0"/>
              <a:cs typeface="Arial" panose="020B0604020202020204" pitchFamily="34" charset="0"/>
            </a:endParaRP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Recap the points covered in the video and the discuss the questions on the PPT slide. Tell the students that we are going to spend the rest of the lesson looking into some of the points raised in the video.</a:t>
            </a:r>
          </a:p>
        </p:txBody>
      </p:sp>
      <p:sp>
        <p:nvSpPr>
          <p:cNvPr id="37" name="object 23">
            <a:extLst>
              <a:ext uri="{FF2B5EF4-FFF2-40B4-BE49-F238E27FC236}">
                <a16:creationId xmlns:a16="http://schemas.microsoft.com/office/drawing/2014/main" id="{E2FF498D-4CD4-43A7-ABCC-0FC3F18AFFC1}"/>
              </a:ext>
            </a:extLst>
          </p:cNvPr>
          <p:cNvSpPr txBox="1"/>
          <p:nvPr/>
        </p:nvSpPr>
        <p:spPr>
          <a:xfrm>
            <a:off x="5569131" y="3674902"/>
            <a:ext cx="2215970" cy="1595309"/>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Cash to cashless society (20 min)</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the students what they know about how we can carry money around with us i.e. in notes, coins, debit cards, credit cards and via our phones. Explain that some countries are now moving towards becoming a cashless society. Watch the following clip and discuss what a cashless society means: </a:t>
            </a:r>
            <a:r>
              <a:rPr lang="en-GB" sz="600" dirty="0">
                <a:solidFill>
                  <a:srgbClr val="231F20"/>
                </a:solidFill>
                <a:latin typeface="Arial" panose="020B0604020202020204" pitchFamily="34" charset="0"/>
                <a:cs typeface="Arial" panose="020B0604020202020204" pitchFamily="34" charset="0"/>
                <a:hlinkClick r:id="rId6"/>
              </a:rPr>
              <a:t>https://www.youtube.com/watch?v=8uv_RUljRJg</a:t>
            </a:r>
            <a:endParaRPr lang="en-GB" sz="600" dirty="0">
              <a:solidFill>
                <a:srgbClr val="231F20"/>
              </a:solidFill>
              <a:latin typeface="Arial" panose="020B0604020202020204" pitchFamily="34" charset="0"/>
              <a:cs typeface="Arial" panose="020B0604020202020204" pitchFamily="34" charset="0"/>
            </a:endParaRP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Use the PPT slide to display the character profiles of a number of different people i.e. business woman working in the city, teenager living in a rural area with no 3G/4G/5G, student who can’t afford a mobile phone etc.</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the students to work in pairs/small groups think about these types of people, consider their circumstances and try to think of the advantages and disadvantages to a cashless society. Encourage a debate: Is becoming a cashless society a good thing?</a:t>
            </a:r>
          </a:p>
        </p:txBody>
      </p:sp>
      <p:sp>
        <p:nvSpPr>
          <p:cNvPr id="38" name="object 23">
            <a:extLst>
              <a:ext uri="{FF2B5EF4-FFF2-40B4-BE49-F238E27FC236}">
                <a16:creationId xmlns:a16="http://schemas.microsoft.com/office/drawing/2014/main" id="{E867B562-CDC5-4DDB-A16E-CCF70D73AEA3}"/>
              </a:ext>
            </a:extLst>
          </p:cNvPr>
          <p:cNvSpPr txBox="1"/>
          <p:nvPr/>
        </p:nvSpPr>
        <p:spPr>
          <a:xfrm>
            <a:off x="5569131" y="5750749"/>
            <a:ext cx="2193712" cy="1415772"/>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Crowdfunding (5 min)</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if any of the students have ever heard of Crowdfunding, can they explain what it is? Watch the following clip: </a:t>
            </a:r>
            <a:r>
              <a:rPr lang="en-GB" sz="600" dirty="0">
                <a:solidFill>
                  <a:srgbClr val="231F20"/>
                </a:solidFill>
                <a:latin typeface="Arial" panose="020B0604020202020204" pitchFamily="34" charset="0"/>
                <a:cs typeface="Arial" panose="020B0604020202020204" pitchFamily="34" charset="0"/>
                <a:hlinkClick r:id="rId7"/>
              </a:rPr>
              <a:t>https://www.youtube.com/watch?v=9MnzjCMQgKU</a:t>
            </a:r>
            <a:endParaRPr lang="en-GB" sz="600" dirty="0">
              <a:solidFill>
                <a:srgbClr val="231F20"/>
              </a:solidFill>
              <a:latin typeface="Arial" panose="020B0604020202020204" pitchFamily="34" charset="0"/>
              <a:cs typeface="Arial" panose="020B0604020202020204" pitchFamily="34" charset="0"/>
            </a:endParaRP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Use the pictures and diagrams on the PPT slide to help facilitate a discussion around what Crowdfunding means - instead of getting a loan from the bank, companies are able to go directly to other people to ask them to fund something for them.</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Explain that many charities use crowdfunding to raise money for their causes. Ask if any of the students have ever used pages like Just Giving? Explain that this is an example of crowdfunding. Do the students think this is an example of using technology for good?</a:t>
            </a:r>
          </a:p>
        </p:txBody>
      </p:sp>
      <p:sp>
        <p:nvSpPr>
          <p:cNvPr id="43" name="object 9">
            <a:extLst>
              <a:ext uri="{FF2B5EF4-FFF2-40B4-BE49-F238E27FC236}">
                <a16:creationId xmlns:a16="http://schemas.microsoft.com/office/drawing/2014/main" id="{15C29AC2-DF5F-4C20-8F68-6612D0690E85}"/>
              </a:ext>
            </a:extLst>
          </p:cNvPr>
          <p:cNvSpPr txBox="1"/>
          <p:nvPr/>
        </p:nvSpPr>
        <p:spPr>
          <a:xfrm>
            <a:off x="7857429" y="4795121"/>
            <a:ext cx="2474566" cy="1231390"/>
          </a:xfrm>
          <a:prstGeom prst="rect">
            <a:avLst/>
          </a:prstGeom>
          <a:ln w="6350">
            <a:solidFill>
              <a:srgbClr val="BCBEC0"/>
            </a:solidFill>
          </a:ln>
        </p:spPr>
        <p:txBody>
          <a:bodyPr vert="horz" wrap="square" lIns="0" tIns="90805" rIns="0" bIns="0" rtlCol="0">
            <a:noAutofit/>
          </a:bodyPr>
          <a:lstStyle/>
          <a:p>
            <a:pPr marL="65405">
              <a:lnSpc>
                <a:spcPts val="2695"/>
              </a:lnSpc>
              <a:spcBef>
                <a:spcPts val="284"/>
              </a:spcBef>
            </a:pPr>
            <a:endParaRPr sz="600" dirty="0">
              <a:latin typeface="Helvetica Neue"/>
              <a:cs typeface="Helvetica Neue"/>
            </a:endParaRPr>
          </a:p>
        </p:txBody>
      </p:sp>
      <p:sp>
        <p:nvSpPr>
          <p:cNvPr id="44" name="object 12">
            <a:extLst>
              <a:ext uri="{FF2B5EF4-FFF2-40B4-BE49-F238E27FC236}">
                <a16:creationId xmlns:a16="http://schemas.microsoft.com/office/drawing/2014/main" id="{BC58234B-2D64-4012-8B79-A6E64FED20BC}"/>
              </a:ext>
            </a:extLst>
          </p:cNvPr>
          <p:cNvSpPr txBox="1"/>
          <p:nvPr/>
        </p:nvSpPr>
        <p:spPr>
          <a:xfrm>
            <a:off x="7858394" y="6110944"/>
            <a:ext cx="2474566" cy="1088876"/>
          </a:xfrm>
          <a:prstGeom prst="rect">
            <a:avLst/>
          </a:prstGeom>
          <a:ln w="6350">
            <a:solidFill>
              <a:srgbClr val="BCBEC0"/>
            </a:solidFill>
          </a:ln>
        </p:spPr>
        <p:txBody>
          <a:bodyPr vert="horz" wrap="square" lIns="0" tIns="92710" rIns="0" bIns="0" rtlCol="0">
            <a:noAutofit/>
          </a:bodyPr>
          <a:lstStyle/>
          <a:p>
            <a:pPr marL="78105">
              <a:lnSpc>
                <a:spcPts val="2695"/>
              </a:lnSpc>
              <a:spcBef>
                <a:spcPts val="284"/>
              </a:spcBef>
            </a:pPr>
            <a:endParaRPr sz="600" dirty="0">
              <a:latin typeface="Helvetica Neue"/>
              <a:cs typeface="Helvetica Neue"/>
            </a:endParaRPr>
          </a:p>
        </p:txBody>
      </p:sp>
      <p:sp>
        <p:nvSpPr>
          <p:cNvPr id="45" name="object 19">
            <a:extLst>
              <a:ext uri="{FF2B5EF4-FFF2-40B4-BE49-F238E27FC236}">
                <a16:creationId xmlns:a16="http://schemas.microsoft.com/office/drawing/2014/main" id="{16B75536-1A04-4490-9858-057F7F1B0FD2}"/>
              </a:ext>
            </a:extLst>
          </p:cNvPr>
          <p:cNvSpPr txBox="1"/>
          <p:nvPr/>
        </p:nvSpPr>
        <p:spPr>
          <a:xfrm>
            <a:off x="7857429" y="1749183"/>
            <a:ext cx="2474566" cy="2965798"/>
          </a:xfrm>
          <a:prstGeom prst="rect">
            <a:avLst/>
          </a:prstGeom>
          <a:ln w="6350">
            <a:solidFill>
              <a:srgbClr val="BCBEC0"/>
            </a:solidFill>
          </a:ln>
        </p:spPr>
        <p:txBody>
          <a:bodyPr vert="horz" wrap="square" lIns="0" tIns="111760" rIns="0" bIns="0" rtlCol="0">
            <a:noAutofit/>
          </a:bodyPr>
          <a:lstStyle/>
          <a:p>
            <a:pPr marL="65405">
              <a:lnSpc>
                <a:spcPts val="2695"/>
              </a:lnSpc>
              <a:spcBef>
                <a:spcPts val="284"/>
              </a:spcBef>
            </a:pPr>
            <a:endParaRPr sz="600" dirty="0">
              <a:latin typeface="Helvetica Neue"/>
              <a:cs typeface="Helvetica Neue"/>
            </a:endParaRPr>
          </a:p>
        </p:txBody>
      </p:sp>
      <p:sp>
        <p:nvSpPr>
          <p:cNvPr id="46" name="object 16">
            <a:extLst>
              <a:ext uri="{FF2B5EF4-FFF2-40B4-BE49-F238E27FC236}">
                <a16:creationId xmlns:a16="http://schemas.microsoft.com/office/drawing/2014/main" id="{9A048274-D3CB-48E7-BF70-5F2ADE2CE975}"/>
              </a:ext>
            </a:extLst>
          </p:cNvPr>
          <p:cNvSpPr txBox="1"/>
          <p:nvPr/>
        </p:nvSpPr>
        <p:spPr>
          <a:xfrm>
            <a:off x="7913472" y="6124312"/>
            <a:ext cx="413460"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10</a:t>
            </a:r>
            <a:endParaRPr sz="2300" dirty="0">
              <a:latin typeface="Poppins"/>
              <a:cs typeface="Poppins"/>
            </a:endParaRPr>
          </a:p>
        </p:txBody>
      </p:sp>
      <p:sp>
        <p:nvSpPr>
          <p:cNvPr id="47" name="object 22">
            <a:extLst>
              <a:ext uri="{FF2B5EF4-FFF2-40B4-BE49-F238E27FC236}">
                <a16:creationId xmlns:a16="http://schemas.microsoft.com/office/drawing/2014/main" id="{ED9EC63A-B154-48C1-B6E4-AA3108EB84A3}"/>
              </a:ext>
            </a:extLst>
          </p:cNvPr>
          <p:cNvSpPr txBox="1"/>
          <p:nvPr/>
        </p:nvSpPr>
        <p:spPr>
          <a:xfrm>
            <a:off x="7913472" y="1754257"/>
            <a:ext cx="116839" cy="375920"/>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8</a:t>
            </a:r>
            <a:endParaRPr sz="2300" dirty="0">
              <a:latin typeface="Poppins"/>
              <a:cs typeface="Poppins"/>
            </a:endParaRPr>
          </a:p>
        </p:txBody>
      </p:sp>
      <p:sp>
        <p:nvSpPr>
          <p:cNvPr id="48" name="object 16">
            <a:extLst>
              <a:ext uri="{FF2B5EF4-FFF2-40B4-BE49-F238E27FC236}">
                <a16:creationId xmlns:a16="http://schemas.microsoft.com/office/drawing/2014/main" id="{35842704-3676-4EA7-A94F-380585FC4B84}"/>
              </a:ext>
            </a:extLst>
          </p:cNvPr>
          <p:cNvSpPr txBox="1"/>
          <p:nvPr/>
        </p:nvSpPr>
        <p:spPr>
          <a:xfrm>
            <a:off x="7913472" y="4803664"/>
            <a:ext cx="209550"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C5850"/>
                </a:solidFill>
                <a:latin typeface="Poppins"/>
                <a:cs typeface="Poppins"/>
              </a:rPr>
              <a:t>9</a:t>
            </a:r>
            <a:endParaRPr sz="2300" dirty="0">
              <a:latin typeface="Poppins"/>
              <a:cs typeface="Poppins"/>
            </a:endParaRPr>
          </a:p>
        </p:txBody>
      </p:sp>
      <p:sp>
        <p:nvSpPr>
          <p:cNvPr id="49" name="object 23">
            <a:extLst>
              <a:ext uri="{FF2B5EF4-FFF2-40B4-BE49-F238E27FC236}">
                <a16:creationId xmlns:a16="http://schemas.microsoft.com/office/drawing/2014/main" id="{F9356C2E-10FD-4D7D-88D4-17CA92543B35}"/>
              </a:ext>
            </a:extLst>
          </p:cNvPr>
          <p:cNvSpPr txBox="1"/>
          <p:nvPr/>
        </p:nvSpPr>
        <p:spPr>
          <a:xfrm>
            <a:off x="7913472" y="2042512"/>
            <a:ext cx="2490851" cy="2659702"/>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What is Blockchain and how is it used for finance? (20 min)</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Have any of the students ever heard of something called Blockchain? Can any of them explain what they think it is? Watch the following clip which explains what Blockchain is. </a:t>
            </a:r>
            <a:r>
              <a:rPr lang="en-GB" sz="600" dirty="0">
                <a:solidFill>
                  <a:srgbClr val="231F20"/>
                </a:solidFill>
                <a:latin typeface="Arial" panose="020B0604020202020204" pitchFamily="34" charset="0"/>
                <a:cs typeface="Arial" panose="020B0604020202020204" pitchFamily="34" charset="0"/>
                <a:hlinkClick r:id="rId8"/>
              </a:rPr>
              <a:t>https://www.youtube.com/watch?v=vPMDpb9ho4s</a:t>
            </a:r>
            <a:endParaRPr lang="en-GB" sz="600" dirty="0">
              <a:solidFill>
                <a:srgbClr val="231F20"/>
              </a:solidFill>
              <a:latin typeface="Arial" panose="020B0604020202020204" pitchFamily="34" charset="0"/>
              <a:cs typeface="Arial" panose="020B0604020202020204" pitchFamily="34" charset="0"/>
            </a:endParaRP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Explain that there are many uses for blockchain, one of which </a:t>
            </a:r>
            <a:br>
              <a:rPr lang="en-GB" sz="600" dirty="0">
                <a:solidFill>
                  <a:srgbClr val="231F20"/>
                </a:solidFill>
                <a:latin typeface="Arial" panose="020B0604020202020204" pitchFamily="34" charset="0"/>
                <a:cs typeface="Arial" panose="020B0604020202020204" pitchFamily="34" charset="0"/>
              </a:rPr>
            </a:br>
            <a:r>
              <a:rPr lang="en-GB" sz="600" dirty="0">
                <a:solidFill>
                  <a:srgbClr val="231F20"/>
                </a:solidFill>
                <a:latin typeface="Arial" panose="020B0604020202020204" pitchFamily="34" charset="0"/>
                <a:cs typeface="Arial" panose="020B0604020202020204" pitchFamily="34" charset="0"/>
              </a:rPr>
              <a:t>is transferring money.</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Physically create a blockchain with the class (Chinese whispers style). Ask half of the class to stand in a line. Give a child at one end a monetary amount to memorise i.e. £133426.78. Tell the child once and ask them to whisper to the next person to pass the amount along the line. See if the amount changes by the final child and explain how each individual child had the power to change that amount either on purpose or by accident.</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Repeat the line up again with another similar amount but this time ask the rest of the class to stand along the line with the correct amount written on a post-it. Every time a student in the line passes on the amount ask the students out of the line to double check what they are saying is correct – if it is not, ask them to ask that student to leave the line. This time, the value at the start should be exactly the same as the value at the end and any students who were incorrect have been removed.</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Explain this is how Blockchain works, the students are nodes and each node has the same information on it. If one node tries to alter that information, then they are removed from the blockchain. Discuss: Would any of the students like a career working with blockchain technology when they are older?</a:t>
            </a:r>
          </a:p>
        </p:txBody>
      </p:sp>
      <p:sp>
        <p:nvSpPr>
          <p:cNvPr id="50" name="object 23">
            <a:extLst>
              <a:ext uri="{FF2B5EF4-FFF2-40B4-BE49-F238E27FC236}">
                <a16:creationId xmlns:a16="http://schemas.microsoft.com/office/drawing/2014/main" id="{5A3D3957-EA67-4CA9-A7E6-1B478AC20FC6}"/>
              </a:ext>
            </a:extLst>
          </p:cNvPr>
          <p:cNvSpPr txBox="1"/>
          <p:nvPr/>
        </p:nvSpPr>
        <p:spPr>
          <a:xfrm>
            <a:off x="7913472" y="5109350"/>
            <a:ext cx="2418523" cy="748923"/>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Class Discussion (10 min)</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Watch the following clip of advice of how to pursue a career in Fintech: </a:t>
            </a:r>
            <a:r>
              <a:rPr lang="en-GB" sz="600" dirty="0">
                <a:solidFill>
                  <a:srgbClr val="231F20"/>
                </a:solidFill>
                <a:latin typeface="Arial" panose="020B0604020202020204" pitchFamily="34" charset="0"/>
                <a:cs typeface="Arial" panose="020B0604020202020204" pitchFamily="34" charset="0"/>
                <a:hlinkClick r:id="rId9"/>
              </a:rPr>
              <a:t>https://www.youtube.com/watch?v=tr7ni1qoFHo</a:t>
            </a:r>
            <a:endParaRPr lang="en-GB" sz="600" dirty="0">
              <a:solidFill>
                <a:srgbClr val="231F20"/>
              </a:solidFill>
              <a:latin typeface="Arial" panose="020B0604020202020204" pitchFamily="34" charset="0"/>
              <a:cs typeface="Arial" panose="020B0604020202020204" pitchFamily="34" charset="0"/>
            </a:endParaRP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Use the PPT slide to discuss the careers which the students could pursue using or designing the tech covered in today’s lesson. Would any of the students like a career in Fintech? Did any of the technology particularly interest them today?</a:t>
            </a:r>
          </a:p>
        </p:txBody>
      </p:sp>
      <p:sp>
        <p:nvSpPr>
          <p:cNvPr id="51" name="object 23">
            <a:extLst>
              <a:ext uri="{FF2B5EF4-FFF2-40B4-BE49-F238E27FC236}">
                <a16:creationId xmlns:a16="http://schemas.microsoft.com/office/drawing/2014/main" id="{DDDF56F2-000D-42E0-918E-29E135485856}"/>
              </a:ext>
            </a:extLst>
          </p:cNvPr>
          <p:cNvSpPr txBox="1"/>
          <p:nvPr/>
        </p:nvSpPr>
        <p:spPr>
          <a:xfrm>
            <a:off x="7913473" y="6413065"/>
            <a:ext cx="2418522" cy="748923"/>
          </a:xfrm>
          <a:prstGeom prst="rect">
            <a:avLst/>
          </a:prstGeom>
        </p:spPr>
        <p:txBody>
          <a:bodyPr vert="horz" wrap="square" lIns="0" tIns="43180" rIns="0" bIns="0" rtlCol="0">
            <a:spAutoFit/>
          </a:bodyPr>
          <a:lstStyle/>
          <a:p>
            <a:pPr marR="135255">
              <a:lnSpc>
                <a:spcPts val="680"/>
              </a:lnSpc>
              <a:spcBef>
                <a:spcPts val="284"/>
              </a:spcBef>
            </a:pPr>
            <a:r>
              <a:rPr lang="en-GB" sz="600" b="1" dirty="0">
                <a:solidFill>
                  <a:srgbClr val="231F20"/>
                </a:solidFill>
                <a:latin typeface="Arial" panose="020B0604020202020204" pitchFamily="34" charset="0"/>
                <a:cs typeface="Arial" panose="020B0604020202020204" pitchFamily="34" charset="0"/>
              </a:rPr>
              <a:t>Homework and further learning opportunities (5 min) </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the students to think of/find something to benefit their school or local community which they believe they could crowdfund for.</a:t>
            </a:r>
          </a:p>
          <a:p>
            <a:pPr marR="135255">
              <a:lnSpc>
                <a:spcPts val="680"/>
              </a:lnSpc>
              <a:spcBef>
                <a:spcPts val="284"/>
              </a:spcBef>
            </a:pPr>
            <a:r>
              <a:rPr lang="en-GB" sz="600" dirty="0">
                <a:solidFill>
                  <a:srgbClr val="231F20"/>
                </a:solidFill>
                <a:latin typeface="Arial" panose="020B0604020202020204" pitchFamily="34" charset="0"/>
                <a:cs typeface="Arial" panose="020B0604020202020204" pitchFamily="34" charset="0"/>
              </a:rPr>
              <a:t>Ask the students to bring their ideas back to the class and in groups share their ideas. You could then use this as an opportunity to create an official crowdfunding idea for your class and use technology to raise money for a good cause.</a:t>
            </a:r>
          </a:p>
        </p:txBody>
      </p:sp>
      <p:sp>
        <p:nvSpPr>
          <p:cNvPr id="10" name="TextBox 9">
            <a:extLst>
              <a:ext uri="{FF2B5EF4-FFF2-40B4-BE49-F238E27FC236}">
                <a16:creationId xmlns:a16="http://schemas.microsoft.com/office/drawing/2014/main" id="{2583DF77-7F2D-A917-0DAB-04CBC59E4494}"/>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1431</Words>
  <Application>Microsoft Office PowerPoint</Application>
  <PresentationFormat>Custom</PresentationFormat>
  <Paragraphs>74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Helvetica Neue</vt:lpstr>
      <vt:lpstr>Calibri</vt:lpstr>
      <vt:lpstr>Poppins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FT_Tech for Finance_20.11.19.indd</dc:title>
  <dc:creator>Poppy Patel</dc:creator>
  <cp:lastModifiedBy>Poppy Patel</cp:lastModifiedBy>
  <cp:revision>7</cp:revision>
  <dcterms:created xsi:type="dcterms:W3CDTF">2019-11-21T11:28:38Z</dcterms:created>
  <dcterms:modified xsi:type="dcterms:W3CDTF">2025-07-15T14:25:11Z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2019-11-20T00:00:00Z</vt:filetime>
  </property>
  <property fmtid="{D5CDD505-2E9C-101B-9397-08002B2CF9AE}" pid="3" name="Creator">
    <vt:lpwstr>Adobe InDesign 15.0 (Macintosh)</vt:lpwstr>
  </property>
  <property fmtid="{D5CDD505-2E9C-101B-9397-08002B2CF9AE}" pid="4" name="LastSaved">
    <vt:filetime>2019-11-21T00:00:00Z</vt:filetime>
  </property>
</Properties>
</file>